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2" r:id="rId6"/>
    <p:sldId id="261" r:id="rId7"/>
    <p:sldId id="257" r:id="rId8"/>
    <p:sldId id="258" r:id="rId9"/>
    <p:sldId id="259" r:id="rId10"/>
    <p:sldId id="260" r:id="rId11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26F608-5AAF-4476-AEC0-5BB39011FCAF}" v="2" dt="2023-07-12T07:30:22.76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28262" y="2487158"/>
            <a:ext cx="8830474" cy="1970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2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65AF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8262" y="2487161"/>
            <a:ext cx="8830474" cy="1970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rgbClr val="F4F1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28262" y="4832530"/>
            <a:ext cx="8830474" cy="34277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832530"/>
            <a:ext cx="3973195" cy="2456180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90" dirty="0">
                <a:solidFill>
                  <a:srgbClr val="F4F1EC"/>
                </a:solidFill>
                <a:latin typeface="Arial"/>
                <a:cs typeface="Arial"/>
              </a:rPr>
              <a:t>understands </a:t>
            </a:r>
            <a:r>
              <a:rPr sz="3200" spc="140" dirty="0">
                <a:solidFill>
                  <a:srgbClr val="F4F1EC"/>
                </a:solidFill>
                <a:latin typeface="Arial"/>
                <a:cs typeface="Arial"/>
              </a:rPr>
              <a:t>the  </a:t>
            </a:r>
            <a:r>
              <a:rPr sz="3200" spc="114" dirty="0">
                <a:solidFill>
                  <a:srgbClr val="F4F1EC"/>
                </a:solidFill>
                <a:latin typeface="Arial"/>
                <a:cs typeface="Arial"/>
              </a:rPr>
              <a:t>investment</a:t>
            </a:r>
            <a:r>
              <a:rPr sz="3200" spc="-114" dirty="0">
                <a:solidFill>
                  <a:srgbClr val="F4F1EC"/>
                </a:solidFill>
                <a:latin typeface="Arial"/>
                <a:cs typeface="Arial"/>
              </a:rPr>
              <a:t> </a:t>
            </a:r>
            <a:r>
              <a:rPr sz="3200" spc="155" dirty="0">
                <a:solidFill>
                  <a:srgbClr val="F4F1EC"/>
                </a:solidFill>
                <a:latin typeface="Arial"/>
                <a:cs typeface="Arial"/>
              </a:rPr>
              <a:t>products  </a:t>
            </a:r>
            <a:r>
              <a:rPr sz="3200" spc="70" dirty="0">
                <a:solidFill>
                  <a:srgbClr val="F4F1EC"/>
                </a:solidFill>
                <a:latin typeface="Arial"/>
                <a:cs typeface="Arial"/>
              </a:rPr>
              <a:t>and </a:t>
            </a:r>
            <a:r>
              <a:rPr sz="3200" spc="25" dirty="0">
                <a:solidFill>
                  <a:srgbClr val="F4F1EC"/>
                </a:solidFill>
                <a:latin typeface="Arial"/>
                <a:cs typeface="Arial"/>
              </a:rPr>
              <a:t>risks </a:t>
            </a:r>
            <a:r>
              <a:rPr sz="3200" spc="170" dirty="0">
                <a:solidFill>
                  <a:srgbClr val="F4F1EC"/>
                </a:solidFill>
                <a:latin typeface="Arial"/>
                <a:cs typeface="Arial"/>
              </a:rPr>
              <a:t>that </a:t>
            </a:r>
            <a:r>
              <a:rPr sz="3200" spc="25" dirty="0">
                <a:solidFill>
                  <a:srgbClr val="F4F1EC"/>
                </a:solidFill>
                <a:latin typeface="Arial"/>
                <a:cs typeface="Arial"/>
              </a:rPr>
              <a:t>are  </a:t>
            </a:r>
            <a:r>
              <a:rPr sz="3200" spc="85" dirty="0">
                <a:solidFill>
                  <a:srgbClr val="F4F1EC"/>
                </a:solidFill>
                <a:latin typeface="Arial"/>
                <a:cs typeface="Arial"/>
              </a:rPr>
              <a:t>associated </a:t>
            </a:r>
            <a:r>
              <a:rPr sz="3200" spc="135" dirty="0">
                <a:solidFill>
                  <a:srgbClr val="F4F1EC"/>
                </a:solidFill>
                <a:latin typeface="Arial"/>
                <a:cs typeface="Arial"/>
              </a:rPr>
              <a:t>with  </a:t>
            </a:r>
            <a:r>
              <a:rPr sz="3200" spc="190" dirty="0">
                <a:solidFill>
                  <a:srgbClr val="F4F1EC"/>
                </a:solidFill>
                <a:latin typeface="Arial"/>
                <a:cs typeface="Arial"/>
              </a:rPr>
              <a:t>crypto</a:t>
            </a:r>
            <a:r>
              <a:rPr sz="3200" spc="-50" dirty="0">
                <a:solidFill>
                  <a:srgbClr val="F4F1EC"/>
                </a:solidFill>
                <a:latin typeface="Arial"/>
                <a:cs typeface="Arial"/>
              </a:rPr>
              <a:t> </a:t>
            </a:r>
            <a:r>
              <a:rPr sz="3200" spc="5" dirty="0">
                <a:solidFill>
                  <a:srgbClr val="F4F1EC"/>
                </a:solidFill>
                <a:latin typeface="Arial"/>
                <a:cs typeface="Arial"/>
              </a:rPr>
              <a:t>assets.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231948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/>
              <a:t>A</a:t>
            </a:r>
            <a:r>
              <a:rPr spc="-85" dirty="0"/>
              <a:t> </a:t>
            </a:r>
            <a:r>
              <a:rPr spc="330" dirty="0"/>
              <a:t>Smart  </a:t>
            </a:r>
            <a:r>
              <a:rPr spc="235" dirty="0"/>
              <a:t>Investor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53F74A3-1DC9-CD91-40AE-02407AA6CF3D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18E1B67-BE01-2005-FEE5-F02FEA5B1846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13" name="object 3">
                <a:extLst>
                  <a:ext uri="{FF2B5EF4-FFF2-40B4-BE49-F238E27FC236}">
                    <a16:creationId xmlns:a16="http://schemas.microsoft.com/office/drawing/2014/main" id="{7D98C3CF-1A63-0F66-EB9C-EF31B5A0E7AE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4">
                <a:extLst>
                  <a:ext uri="{FF2B5EF4-FFF2-40B4-BE49-F238E27FC236}">
                    <a16:creationId xmlns:a16="http://schemas.microsoft.com/office/drawing/2014/main" id="{62782355-527D-ACEF-1DF1-F5D1AE93A9ED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2760C7C-E8F1-4DA1-AC2F-FE4C351A5E90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11" name="object 3">
                <a:extLst>
                  <a:ext uri="{FF2B5EF4-FFF2-40B4-BE49-F238E27FC236}">
                    <a16:creationId xmlns:a16="http://schemas.microsoft.com/office/drawing/2014/main" id="{986E1C18-2DB7-505C-8230-610E424C7F43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4">
                <a:extLst>
                  <a:ext uri="{FF2B5EF4-FFF2-40B4-BE49-F238E27FC236}">
                    <a16:creationId xmlns:a16="http://schemas.microsoft.com/office/drawing/2014/main" id="{79852291-077C-F811-5B4E-670DBB29A054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3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832530"/>
            <a:ext cx="3973195" cy="2456180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90" dirty="0">
                <a:solidFill>
                  <a:srgbClr val="F4F1EC"/>
                </a:solidFill>
                <a:latin typeface="Arial"/>
                <a:cs typeface="Arial"/>
              </a:rPr>
              <a:t>understands </a:t>
            </a:r>
            <a:r>
              <a:rPr sz="3200" spc="140" dirty="0">
                <a:solidFill>
                  <a:srgbClr val="F4F1EC"/>
                </a:solidFill>
                <a:latin typeface="Arial"/>
                <a:cs typeface="Arial"/>
              </a:rPr>
              <a:t>the  </a:t>
            </a:r>
            <a:r>
              <a:rPr sz="3200" spc="114" dirty="0">
                <a:solidFill>
                  <a:srgbClr val="F4F1EC"/>
                </a:solidFill>
                <a:latin typeface="Arial"/>
                <a:cs typeface="Arial"/>
              </a:rPr>
              <a:t>investment</a:t>
            </a:r>
            <a:r>
              <a:rPr sz="3200" spc="-114" dirty="0">
                <a:solidFill>
                  <a:srgbClr val="F4F1EC"/>
                </a:solidFill>
                <a:latin typeface="Arial"/>
                <a:cs typeface="Arial"/>
              </a:rPr>
              <a:t> </a:t>
            </a:r>
            <a:r>
              <a:rPr sz="3200" spc="155" dirty="0">
                <a:solidFill>
                  <a:srgbClr val="F4F1EC"/>
                </a:solidFill>
                <a:latin typeface="Arial"/>
                <a:cs typeface="Arial"/>
              </a:rPr>
              <a:t>products  </a:t>
            </a:r>
            <a:r>
              <a:rPr sz="3200" spc="70" dirty="0">
                <a:solidFill>
                  <a:srgbClr val="F4F1EC"/>
                </a:solidFill>
                <a:latin typeface="Arial"/>
                <a:cs typeface="Arial"/>
              </a:rPr>
              <a:t>and </a:t>
            </a:r>
            <a:r>
              <a:rPr sz="3200" spc="25" dirty="0">
                <a:solidFill>
                  <a:srgbClr val="F4F1EC"/>
                </a:solidFill>
                <a:latin typeface="Arial"/>
                <a:cs typeface="Arial"/>
              </a:rPr>
              <a:t>risks </a:t>
            </a:r>
            <a:r>
              <a:rPr sz="3200" spc="170" dirty="0">
                <a:solidFill>
                  <a:srgbClr val="F4F1EC"/>
                </a:solidFill>
                <a:latin typeface="Arial"/>
                <a:cs typeface="Arial"/>
              </a:rPr>
              <a:t>that </a:t>
            </a:r>
            <a:r>
              <a:rPr sz="3200" spc="25" dirty="0">
                <a:solidFill>
                  <a:srgbClr val="F4F1EC"/>
                </a:solidFill>
                <a:latin typeface="Arial"/>
                <a:cs typeface="Arial"/>
              </a:rPr>
              <a:t>are  </a:t>
            </a:r>
            <a:r>
              <a:rPr sz="3200" spc="85" dirty="0">
                <a:solidFill>
                  <a:srgbClr val="F4F1EC"/>
                </a:solidFill>
                <a:latin typeface="Arial"/>
                <a:cs typeface="Arial"/>
              </a:rPr>
              <a:t>associated </a:t>
            </a:r>
            <a:r>
              <a:rPr sz="3200" spc="135" dirty="0">
                <a:solidFill>
                  <a:srgbClr val="F4F1EC"/>
                </a:solidFill>
                <a:latin typeface="Arial"/>
                <a:cs typeface="Arial"/>
              </a:rPr>
              <a:t>with  </a:t>
            </a:r>
            <a:r>
              <a:rPr sz="3200" spc="190" dirty="0">
                <a:solidFill>
                  <a:srgbClr val="F4F1EC"/>
                </a:solidFill>
                <a:latin typeface="Arial"/>
                <a:cs typeface="Arial"/>
              </a:rPr>
              <a:t>crypto</a:t>
            </a:r>
            <a:r>
              <a:rPr sz="3200" spc="-50" dirty="0">
                <a:solidFill>
                  <a:srgbClr val="F4F1EC"/>
                </a:solidFill>
                <a:latin typeface="Arial"/>
                <a:cs typeface="Arial"/>
              </a:rPr>
              <a:t> </a:t>
            </a:r>
            <a:r>
              <a:rPr sz="3200" spc="5" dirty="0">
                <a:solidFill>
                  <a:srgbClr val="F4F1EC"/>
                </a:solidFill>
                <a:latin typeface="Arial"/>
                <a:cs typeface="Arial"/>
              </a:rPr>
              <a:t>assets.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231948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/>
              <a:t>A</a:t>
            </a:r>
            <a:r>
              <a:rPr spc="-85" dirty="0"/>
              <a:t> </a:t>
            </a:r>
            <a:r>
              <a:rPr spc="330" dirty="0"/>
              <a:t>Smart  </a:t>
            </a:r>
            <a:r>
              <a:rPr spc="235" dirty="0"/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3876334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3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832530"/>
            <a:ext cx="3973195" cy="2954014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90" dirty="0">
                <a:solidFill>
                  <a:srgbClr val="F4F1EC"/>
                </a:solidFill>
                <a:latin typeface="Futura Bk BT"/>
                <a:cs typeface="Arial"/>
              </a:rPr>
              <a:t>understands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the  </a:t>
            </a:r>
            <a:r>
              <a:rPr sz="3200" spc="114" dirty="0">
                <a:solidFill>
                  <a:srgbClr val="F4F1EC"/>
                </a:solidFill>
                <a:latin typeface="Futura Bk BT"/>
                <a:cs typeface="Arial"/>
              </a:rPr>
              <a:t>investment</a:t>
            </a:r>
            <a:r>
              <a:rPr sz="3200" spc="-114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155" dirty="0">
                <a:solidFill>
                  <a:srgbClr val="F4F1EC"/>
                </a:solidFill>
                <a:latin typeface="Futura Bk BT"/>
                <a:cs typeface="Arial"/>
              </a:rPr>
              <a:t>products 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and </a:t>
            </a:r>
            <a:r>
              <a:rPr sz="3200" spc="25" dirty="0">
                <a:solidFill>
                  <a:srgbClr val="F4F1EC"/>
                </a:solidFill>
                <a:latin typeface="Futura Bk BT"/>
                <a:cs typeface="Arial"/>
              </a:rPr>
              <a:t>risks </a:t>
            </a:r>
            <a:r>
              <a:rPr sz="3200" spc="170" dirty="0">
                <a:solidFill>
                  <a:srgbClr val="F4F1EC"/>
                </a:solidFill>
                <a:latin typeface="Futura Bk BT"/>
                <a:cs typeface="Arial"/>
              </a:rPr>
              <a:t>that </a:t>
            </a:r>
            <a:r>
              <a:rPr sz="3200" spc="25" dirty="0">
                <a:solidFill>
                  <a:srgbClr val="F4F1EC"/>
                </a:solidFill>
                <a:latin typeface="Futura Bk BT"/>
                <a:cs typeface="Arial"/>
              </a:rPr>
              <a:t>are  </a:t>
            </a:r>
            <a:r>
              <a:rPr sz="3200" spc="85" dirty="0">
                <a:solidFill>
                  <a:srgbClr val="F4F1EC"/>
                </a:solidFill>
                <a:latin typeface="Futura Bk BT"/>
                <a:cs typeface="Arial"/>
              </a:rPr>
              <a:t>associated </a:t>
            </a:r>
            <a:r>
              <a:rPr sz="3200" spc="135" dirty="0">
                <a:solidFill>
                  <a:srgbClr val="F4F1EC"/>
                </a:solidFill>
                <a:latin typeface="Futura Bk BT"/>
                <a:cs typeface="Arial"/>
              </a:rPr>
              <a:t>with  </a:t>
            </a:r>
            <a:r>
              <a:rPr sz="3200" spc="190" dirty="0">
                <a:solidFill>
                  <a:srgbClr val="F4F1EC"/>
                </a:solidFill>
                <a:latin typeface="Futura Bk BT"/>
                <a:cs typeface="Arial"/>
              </a:rPr>
              <a:t>crypto</a:t>
            </a:r>
            <a:r>
              <a:rPr sz="3200" spc="-5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5" dirty="0">
                <a:solidFill>
                  <a:srgbClr val="F4F1EC"/>
                </a:solidFill>
                <a:latin typeface="Futura Bk BT"/>
                <a:cs typeface="Arial"/>
              </a:rPr>
              <a:t>assets.</a:t>
            </a:r>
            <a:endParaRPr sz="3200" dirty="0">
              <a:latin typeface="Futura Bk BT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6386" y="2487158"/>
            <a:ext cx="3797513" cy="19678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29575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2EB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832530"/>
            <a:ext cx="4150360" cy="4415952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90" dirty="0">
                <a:solidFill>
                  <a:srgbClr val="F4F1EC"/>
                </a:solidFill>
                <a:latin typeface="Futura Bk BT"/>
                <a:cs typeface="Arial"/>
              </a:rPr>
              <a:t>does </a:t>
            </a:r>
            <a:r>
              <a:rPr sz="3200" spc="165" dirty="0">
                <a:solidFill>
                  <a:srgbClr val="F4F1EC"/>
                </a:solidFill>
                <a:latin typeface="Futura Bk BT"/>
                <a:cs typeface="Arial"/>
              </a:rPr>
              <a:t>not </a:t>
            </a:r>
            <a:r>
              <a:rPr sz="3200" spc="120" dirty="0">
                <a:solidFill>
                  <a:srgbClr val="F4F1EC"/>
                </a:solidFill>
                <a:latin typeface="Futura Bk BT"/>
                <a:cs typeface="Arial"/>
              </a:rPr>
              <a:t>forget</a:t>
            </a:r>
            <a:r>
              <a:rPr sz="3200" spc="-45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135" dirty="0">
                <a:solidFill>
                  <a:srgbClr val="F4F1EC"/>
                </a:solidFill>
                <a:latin typeface="Futura Bk BT"/>
                <a:cs typeface="Arial"/>
              </a:rPr>
              <a:t>about 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the </a:t>
            </a:r>
            <a:r>
              <a:rPr sz="3200" spc="125" dirty="0">
                <a:solidFill>
                  <a:srgbClr val="F4F1EC"/>
                </a:solidFill>
                <a:latin typeface="Futura Bk BT"/>
                <a:cs typeface="Arial"/>
              </a:rPr>
              <a:t>importance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of  </a:t>
            </a:r>
            <a:r>
              <a:rPr sz="3200" spc="100" dirty="0">
                <a:solidFill>
                  <a:srgbClr val="F4F1EC"/>
                </a:solidFill>
                <a:latin typeface="Futura Bk BT"/>
                <a:cs typeface="Arial"/>
              </a:rPr>
              <a:t>due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diligence </a:t>
            </a:r>
            <a:r>
              <a:rPr sz="3200" spc="55" dirty="0">
                <a:solidFill>
                  <a:srgbClr val="F4F1EC"/>
                </a:solidFill>
                <a:latin typeface="Futura Bk BT"/>
                <a:cs typeface="Arial"/>
              </a:rPr>
              <a:t>when  </a:t>
            </a:r>
            <a:r>
              <a:rPr sz="3200" spc="75" dirty="0">
                <a:solidFill>
                  <a:srgbClr val="F4F1EC"/>
                </a:solidFill>
                <a:latin typeface="Futura Bk BT"/>
                <a:cs typeface="Arial"/>
              </a:rPr>
              <a:t>considering </a:t>
            </a:r>
            <a:r>
              <a:rPr sz="3200" spc="55" dirty="0">
                <a:solidFill>
                  <a:srgbClr val="F4F1EC"/>
                </a:solidFill>
                <a:latin typeface="Futura Bk BT"/>
                <a:cs typeface="Arial"/>
              </a:rPr>
              <a:t>any  </a:t>
            </a:r>
            <a:r>
              <a:rPr sz="3200" spc="114" dirty="0">
                <a:solidFill>
                  <a:srgbClr val="F4F1EC"/>
                </a:solidFill>
                <a:latin typeface="Futura Bk BT"/>
                <a:cs typeface="Arial"/>
              </a:rPr>
              <a:t>investment  </a:t>
            </a:r>
            <a:r>
              <a:rPr sz="3200" spc="120" dirty="0">
                <a:solidFill>
                  <a:srgbClr val="F4F1EC"/>
                </a:solidFill>
                <a:latin typeface="Futura Bk BT"/>
                <a:cs typeface="Arial"/>
              </a:rPr>
              <a:t>opportunity,</a:t>
            </a:r>
            <a:r>
              <a:rPr sz="3200" spc="-10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including  </a:t>
            </a:r>
            <a:r>
              <a:rPr sz="3200" spc="190" dirty="0">
                <a:solidFill>
                  <a:srgbClr val="F4F1EC"/>
                </a:solidFill>
                <a:latin typeface="Futura Bk BT"/>
                <a:cs typeface="Arial"/>
              </a:rPr>
              <a:t>crypto</a:t>
            </a:r>
            <a:r>
              <a:rPr sz="3200" spc="-5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5" dirty="0">
                <a:solidFill>
                  <a:srgbClr val="F4F1EC"/>
                </a:solidFill>
                <a:latin typeface="Futura Bk BT"/>
                <a:cs typeface="Arial"/>
              </a:rPr>
              <a:t>assets.</a:t>
            </a:r>
            <a:endParaRPr sz="3200" dirty="0">
              <a:latin typeface="Futura Bk BT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556972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1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924275"/>
            <a:ext cx="3319779" cy="1979388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40" dirty="0">
                <a:solidFill>
                  <a:srgbClr val="F4F1EC"/>
                </a:solidFill>
                <a:latin typeface="Futura Bk BT"/>
                <a:cs typeface="Arial"/>
              </a:rPr>
              <a:t>recognizes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the  </a:t>
            </a:r>
            <a:r>
              <a:rPr sz="3200" spc="35" dirty="0">
                <a:solidFill>
                  <a:srgbClr val="F4F1EC"/>
                </a:solidFill>
                <a:latin typeface="Futura Bk BT"/>
                <a:cs typeface="Arial"/>
              </a:rPr>
              <a:t>warning </a:t>
            </a:r>
            <a:r>
              <a:rPr sz="3200" spc="10" dirty="0">
                <a:solidFill>
                  <a:srgbClr val="F4F1EC"/>
                </a:solidFill>
                <a:latin typeface="Futura Bk BT"/>
                <a:cs typeface="Arial"/>
              </a:rPr>
              <a:t>signs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of  </a:t>
            </a:r>
            <a:r>
              <a:rPr sz="3200" spc="114" dirty="0">
                <a:solidFill>
                  <a:srgbClr val="F4F1EC"/>
                </a:solidFill>
                <a:latin typeface="Futura Bk BT"/>
                <a:cs typeface="Arial"/>
              </a:rPr>
              <a:t>investment</a:t>
            </a:r>
            <a:r>
              <a:rPr sz="3200" spc="-13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35" dirty="0">
                <a:solidFill>
                  <a:srgbClr val="F4F1EC"/>
                </a:solidFill>
                <a:latin typeface="Futura Bk BT"/>
                <a:cs typeface="Arial"/>
              </a:rPr>
              <a:t>fraud.</a:t>
            </a:r>
            <a:endParaRPr sz="3200" dirty="0">
              <a:latin typeface="Futura Bk BT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6387" y="2709936"/>
            <a:ext cx="3443214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z="6350" spc="434" dirty="0">
                <a:solidFill>
                  <a:srgbClr val="F4F1EC"/>
                </a:solidFill>
                <a:latin typeface="Futura Md BT"/>
                <a:cs typeface="Gill Sans MT"/>
              </a:rPr>
              <a:t>A</a:t>
            </a:r>
            <a:r>
              <a:rPr sz="6350" spc="-85" dirty="0">
                <a:solidFill>
                  <a:srgbClr val="F4F1EC"/>
                </a:solidFill>
                <a:latin typeface="Futura Md BT"/>
                <a:cs typeface="Gill Sans MT"/>
              </a:rPr>
              <a:t> </a:t>
            </a:r>
            <a:r>
              <a:rPr sz="6350" spc="330" dirty="0">
                <a:solidFill>
                  <a:srgbClr val="F4F1EC"/>
                </a:solidFill>
                <a:latin typeface="Futura Md BT"/>
                <a:cs typeface="Gill Sans MT"/>
              </a:rPr>
              <a:t>Smart  </a:t>
            </a:r>
            <a:r>
              <a:rPr sz="6350" spc="235" dirty="0">
                <a:solidFill>
                  <a:srgbClr val="F4F1EC"/>
                </a:solidFill>
                <a:latin typeface="Futura Md BT"/>
                <a:cs typeface="Gill Sans MT"/>
              </a:rPr>
              <a:t>Investor</a:t>
            </a:r>
            <a:endParaRPr sz="6350" dirty="0">
              <a:latin typeface="Futura Md BT"/>
              <a:cs typeface="Gill Sans M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8443304"/>
            <a:ext cx="1987550" cy="1844039"/>
          </a:xfrm>
          <a:custGeom>
            <a:avLst/>
            <a:gdLst/>
            <a:ahLst/>
            <a:cxnLst/>
            <a:rect l="l" t="t" r="r" b="b"/>
            <a:pathLst>
              <a:path w="1987550" h="1844040">
                <a:moveTo>
                  <a:pt x="1987079" y="1843694"/>
                </a:moveTo>
                <a:lnTo>
                  <a:pt x="0" y="1843694"/>
                </a:lnTo>
                <a:lnTo>
                  <a:pt x="0" y="0"/>
                </a:lnTo>
                <a:lnTo>
                  <a:pt x="191852" y="0"/>
                </a:lnTo>
                <a:lnTo>
                  <a:pt x="239042" y="12699"/>
                </a:lnTo>
                <a:lnTo>
                  <a:pt x="285896" y="12699"/>
                </a:lnTo>
                <a:lnTo>
                  <a:pt x="378546" y="38099"/>
                </a:lnTo>
                <a:lnTo>
                  <a:pt x="424315" y="38099"/>
                </a:lnTo>
                <a:lnTo>
                  <a:pt x="690333" y="114299"/>
                </a:lnTo>
                <a:lnTo>
                  <a:pt x="733114" y="139699"/>
                </a:lnTo>
                <a:lnTo>
                  <a:pt x="775417" y="152399"/>
                </a:lnTo>
                <a:lnTo>
                  <a:pt x="817227" y="177799"/>
                </a:lnTo>
                <a:lnTo>
                  <a:pt x="858532" y="190499"/>
                </a:lnTo>
                <a:lnTo>
                  <a:pt x="899320" y="215899"/>
                </a:lnTo>
                <a:lnTo>
                  <a:pt x="939576" y="228599"/>
                </a:lnTo>
                <a:lnTo>
                  <a:pt x="979287" y="253999"/>
                </a:lnTo>
                <a:lnTo>
                  <a:pt x="1057026" y="304799"/>
                </a:lnTo>
                <a:lnTo>
                  <a:pt x="1095027" y="330199"/>
                </a:lnTo>
                <a:lnTo>
                  <a:pt x="1132431" y="355599"/>
                </a:lnTo>
                <a:lnTo>
                  <a:pt x="1169226" y="380999"/>
                </a:lnTo>
                <a:lnTo>
                  <a:pt x="1205399" y="406399"/>
                </a:lnTo>
                <a:lnTo>
                  <a:pt x="1240936" y="431799"/>
                </a:lnTo>
                <a:lnTo>
                  <a:pt x="1275824" y="457199"/>
                </a:lnTo>
                <a:lnTo>
                  <a:pt x="1310051" y="482599"/>
                </a:lnTo>
                <a:lnTo>
                  <a:pt x="1343603" y="520699"/>
                </a:lnTo>
                <a:lnTo>
                  <a:pt x="1376467" y="546099"/>
                </a:lnTo>
                <a:lnTo>
                  <a:pt x="1408631" y="584199"/>
                </a:lnTo>
                <a:lnTo>
                  <a:pt x="1440080" y="609599"/>
                </a:lnTo>
                <a:lnTo>
                  <a:pt x="1470803" y="647699"/>
                </a:lnTo>
                <a:lnTo>
                  <a:pt x="1500786" y="673099"/>
                </a:lnTo>
                <a:lnTo>
                  <a:pt x="1530017" y="711199"/>
                </a:lnTo>
                <a:lnTo>
                  <a:pt x="1558481" y="749299"/>
                </a:lnTo>
                <a:lnTo>
                  <a:pt x="1586166" y="787399"/>
                </a:lnTo>
                <a:lnTo>
                  <a:pt x="1613059" y="825499"/>
                </a:lnTo>
                <a:lnTo>
                  <a:pt x="1639147" y="850899"/>
                </a:lnTo>
                <a:lnTo>
                  <a:pt x="1664416" y="888999"/>
                </a:lnTo>
                <a:lnTo>
                  <a:pt x="1688855" y="927099"/>
                </a:lnTo>
                <a:lnTo>
                  <a:pt x="1712449" y="965199"/>
                </a:lnTo>
                <a:lnTo>
                  <a:pt x="1735186" y="1015999"/>
                </a:lnTo>
                <a:lnTo>
                  <a:pt x="1757053" y="1054099"/>
                </a:lnTo>
                <a:lnTo>
                  <a:pt x="1778036" y="1092199"/>
                </a:lnTo>
                <a:lnTo>
                  <a:pt x="1798123" y="1130299"/>
                </a:lnTo>
                <a:lnTo>
                  <a:pt x="1817301" y="1168399"/>
                </a:lnTo>
                <a:lnTo>
                  <a:pt x="1835556" y="1219199"/>
                </a:lnTo>
                <a:lnTo>
                  <a:pt x="1852875" y="1257299"/>
                </a:lnTo>
                <a:lnTo>
                  <a:pt x="1869246" y="1295399"/>
                </a:lnTo>
                <a:lnTo>
                  <a:pt x="1884655" y="1346199"/>
                </a:lnTo>
                <a:lnTo>
                  <a:pt x="1899089" y="1384299"/>
                </a:lnTo>
                <a:lnTo>
                  <a:pt x="1912536" y="1435099"/>
                </a:lnTo>
                <a:lnTo>
                  <a:pt x="1924982" y="1473199"/>
                </a:lnTo>
                <a:lnTo>
                  <a:pt x="1936414" y="1523999"/>
                </a:lnTo>
                <a:lnTo>
                  <a:pt x="1946819" y="1562099"/>
                </a:lnTo>
                <a:lnTo>
                  <a:pt x="1956184" y="1612899"/>
                </a:lnTo>
                <a:lnTo>
                  <a:pt x="1964497" y="1650999"/>
                </a:lnTo>
                <a:lnTo>
                  <a:pt x="1971743" y="1701799"/>
                </a:lnTo>
                <a:lnTo>
                  <a:pt x="1977911" y="1752599"/>
                </a:lnTo>
                <a:lnTo>
                  <a:pt x="1982986" y="1803399"/>
                </a:lnTo>
                <a:lnTo>
                  <a:pt x="1986956" y="1841499"/>
                </a:lnTo>
                <a:lnTo>
                  <a:pt x="1987079" y="1843694"/>
                </a:lnTo>
                <a:close/>
              </a:path>
            </a:pathLst>
          </a:custGeom>
          <a:solidFill>
            <a:srgbClr val="2EB0C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2EB0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0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1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832530"/>
            <a:ext cx="3795395" cy="1979388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55" dirty="0">
                <a:solidFill>
                  <a:srgbClr val="F4F1EC"/>
                </a:solidFill>
                <a:latin typeface="Futura Bk BT"/>
                <a:cs typeface="Arial"/>
              </a:rPr>
              <a:t>never </a:t>
            </a:r>
            <a:r>
              <a:rPr sz="3200" spc="75" dirty="0">
                <a:solidFill>
                  <a:srgbClr val="F4F1EC"/>
                </a:solidFill>
                <a:latin typeface="Futura Bk BT"/>
                <a:cs typeface="Arial"/>
              </a:rPr>
              <a:t>invests</a:t>
            </a:r>
            <a:r>
              <a:rPr sz="3200" spc="-229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85" dirty="0">
                <a:solidFill>
                  <a:srgbClr val="F4F1EC"/>
                </a:solidFill>
                <a:latin typeface="Futura Bk BT"/>
                <a:cs typeface="Arial"/>
              </a:rPr>
              <a:t>based  </a:t>
            </a:r>
            <a:r>
              <a:rPr sz="3200" spc="50" dirty="0">
                <a:solidFill>
                  <a:srgbClr val="F4F1EC"/>
                </a:solidFill>
                <a:latin typeface="Futura Bk BT"/>
                <a:cs typeface="Arial"/>
              </a:rPr>
              <a:t>solely </a:t>
            </a:r>
            <a:r>
              <a:rPr sz="3200" spc="80" dirty="0">
                <a:solidFill>
                  <a:srgbClr val="F4F1EC"/>
                </a:solidFill>
                <a:latin typeface="Futura Bk BT"/>
                <a:cs typeface="Arial"/>
              </a:rPr>
              <a:t>on </a:t>
            </a:r>
            <a:r>
              <a:rPr sz="3200" spc="-50" dirty="0">
                <a:solidFill>
                  <a:srgbClr val="F4F1EC"/>
                </a:solidFill>
                <a:latin typeface="Futura Bk BT"/>
                <a:cs typeface="Arial"/>
              </a:rPr>
              <a:t>a</a:t>
            </a:r>
            <a:r>
              <a:rPr sz="3200" spc="-35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130" dirty="0">
                <a:solidFill>
                  <a:srgbClr val="F4F1EC"/>
                </a:solidFill>
                <a:latin typeface="Futura Bk BT"/>
                <a:cs typeface="Arial"/>
              </a:rPr>
              <a:t>celebrity  </a:t>
            </a:r>
            <a:r>
              <a:rPr sz="3200" spc="105" dirty="0">
                <a:solidFill>
                  <a:srgbClr val="F4F1EC"/>
                </a:solidFill>
                <a:latin typeface="Futura Bk BT"/>
                <a:cs typeface="Arial"/>
              </a:rPr>
              <a:t>endorsement</a:t>
            </a:r>
            <a:endParaRPr sz="3200" dirty="0">
              <a:latin typeface="Futura Bk BT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6387" y="2487158"/>
            <a:ext cx="3410711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z="6350" spc="434" dirty="0">
                <a:solidFill>
                  <a:srgbClr val="F4F1EC"/>
                </a:solidFill>
                <a:latin typeface="Futura Md BT"/>
                <a:cs typeface="Gill Sans MT"/>
              </a:rPr>
              <a:t>A</a:t>
            </a:r>
            <a:r>
              <a:rPr sz="6350" spc="-85" dirty="0">
                <a:solidFill>
                  <a:srgbClr val="F4F1EC"/>
                </a:solidFill>
                <a:latin typeface="Futura Md BT"/>
                <a:cs typeface="Gill Sans MT"/>
              </a:rPr>
              <a:t> </a:t>
            </a:r>
            <a:r>
              <a:rPr sz="6350" spc="330" dirty="0">
                <a:solidFill>
                  <a:srgbClr val="F4F1EC"/>
                </a:solidFill>
                <a:latin typeface="Futura Md BT"/>
                <a:cs typeface="Gill Sans MT"/>
              </a:rPr>
              <a:t>Smart  </a:t>
            </a:r>
            <a:r>
              <a:rPr sz="6350" spc="235" dirty="0">
                <a:solidFill>
                  <a:srgbClr val="F4F1EC"/>
                </a:solidFill>
                <a:latin typeface="Futura Md BT"/>
                <a:cs typeface="Gill Sans MT"/>
              </a:rPr>
              <a:t>Investor</a:t>
            </a:r>
            <a:endParaRPr sz="6350" dirty="0">
              <a:latin typeface="Futura Md BT"/>
              <a:cs typeface="Gill Sans M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8480063"/>
            <a:ext cx="1983739" cy="1807210"/>
          </a:xfrm>
          <a:custGeom>
            <a:avLst/>
            <a:gdLst/>
            <a:ahLst/>
            <a:cxnLst/>
            <a:rect l="l" t="t" r="r" b="b"/>
            <a:pathLst>
              <a:path w="1983739" h="1807209">
                <a:moveTo>
                  <a:pt x="1983354" y="1806935"/>
                </a:moveTo>
                <a:lnTo>
                  <a:pt x="0" y="1806935"/>
                </a:lnTo>
                <a:lnTo>
                  <a:pt x="0" y="0"/>
                </a:lnTo>
                <a:lnTo>
                  <a:pt x="191852" y="0"/>
                </a:lnTo>
                <a:lnTo>
                  <a:pt x="239042" y="12699"/>
                </a:lnTo>
                <a:lnTo>
                  <a:pt x="285896" y="12699"/>
                </a:lnTo>
                <a:lnTo>
                  <a:pt x="378546" y="38099"/>
                </a:lnTo>
                <a:lnTo>
                  <a:pt x="424315" y="38099"/>
                </a:lnTo>
                <a:lnTo>
                  <a:pt x="690333" y="114299"/>
                </a:lnTo>
                <a:lnTo>
                  <a:pt x="733114" y="139699"/>
                </a:lnTo>
                <a:lnTo>
                  <a:pt x="775417" y="152399"/>
                </a:lnTo>
                <a:lnTo>
                  <a:pt x="817227" y="177799"/>
                </a:lnTo>
                <a:lnTo>
                  <a:pt x="858532" y="190499"/>
                </a:lnTo>
                <a:lnTo>
                  <a:pt x="899320" y="215899"/>
                </a:lnTo>
                <a:lnTo>
                  <a:pt x="939576" y="228599"/>
                </a:lnTo>
                <a:lnTo>
                  <a:pt x="979287" y="253999"/>
                </a:lnTo>
                <a:lnTo>
                  <a:pt x="1057026" y="304799"/>
                </a:lnTo>
                <a:lnTo>
                  <a:pt x="1095027" y="330199"/>
                </a:lnTo>
                <a:lnTo>
                  <a:pt x="1132431" y="355599"/>
                </a:lnTo>
                <a:lnTo>
                  <a:pt x="1169226" y="380999"/>
                </a:lnTo>
                <a:lnTo>
                  <a:pt x="1205399" y="406399"/>
                </a:lnTo>
                <a:lnTo>
                  <a:pt x="1240936" y="431799"/>
                </a:lnTo>
                <a:lnTo>
                  <a:pt x="1275824" y="457199"/>
                </a:lnTo>
                <a:lnTo>
                  <a:pt x="1310051" y="482599"/>
                </a:lnTo>
                <a:lnTo>
                  <a:pt x="1343603" y="520699"/>
                </a:lnTo>
                <a:lnTo>
                  <a:pt x="1376467" y="546099"/>
                </a:lnTo>
                <a:lnTo>
                  <a:pt x="1408631" y="584199"/>
                </a:lnTo>
                <a:lnTo>
                  <a:pt x="1440080" y="609599"/>
                </a:lnTo>
                <a:lnTo>
                  <a:pt x="1470803" y="647699"/>
                </a:lnTo>
                <a:lnTo>
                  <a:pt x="1500786" y="673099"/>
                </a:lnTo>
                <a:lnTo>
                  <a:pt x="1530017" y="711199"/>
                </a:lnTo>
                <a:lnTo>
                  <a:pt x="1558481" y="749299"/>
                </a:lnTo>
                <a:lnTo>
                  <a:pt x="1586166" y="787399"/>
                </a:lnTo>
                <a:lnTo>
                  <a:pt x="1613059" y="825499"/>
                </a:lnTo>
                <a:lnTo>
                  <a:pt x="1639147" y="850899"/>
                </a:lnTo>
                <a:lnTo>
                  <a:pt x="1664416" y="888999"/>
                </a:lnTo>
                <a:lnTo>
                  <a:pt x="1688855" y="927099"/>
                </a:lnTo>
                <a:lnTo>
                  <a:pt x="1712449" y="965199"/>
                </a:lnTo>
                <a:lnTo>
                  <a:pt x="1735186" y="1015999"/>
                </a:lnTo>
                <a:lnTo>
                  <a:pt x="1757053" y="1054099"/>
                </a:lnTo>
                <a:lnTo>
                  <a:pt x="1778036" y="1092199"/>
                </a:lnTo>
                <a:lnTo>
                  <a:pt x="1798123" y="1130299"/>
                </a:lnTo>
                <a:lnTo>
                  <a:pt x="1817301" y="1168399"/>
                </a:lnTo>
                <a:lnTo>
                  <a:pt x="1835556" y="1219199"/>
                </a:lnTo>
                <a:lnTo>
                  <a:pt x="1852875" y="1257299"/>
                </a:lnTo>
                <a:lnTo>
                  <a:pt x="1869246" y="1295399"/>
                </a:lnTo>
                <a:lnTo>
                  <a:pt x="1884655" y="1346199"/>
                </a:lnTo>
                <a:lnTo>
                  <a:pt x="1899089" y="1384299"/>
                </a:lnTo>
                <a:lnTo>
                  <a:pt x="1912536" y="1435099"/>
                </a:lnTo>
                <a:lnTo>
                  <a:pt x="1924982" y="1473199"/>
                </a:lnTo>
                <a:lnTo>
                  <a:pt x="1936414" y="1523999"/>
                </a:lnTo>
                <a:lnTo>
                  <a:pt x="1946819" y="1562099"/>
                </a:lnTo>
                <a:lnTo>
                  <a:pt x="1956184" y="1612899"/>
                </a:lnTo>
                <a:lnTo>
                  <a:pt x="1964497" y="1650999"/>
                </a:lnTo>
                <a:lnTo>
                  <a:pt x="1971743" y="1701799"/>
                </a:lnTo>
                <a:lnTo>
                  <a:pt x="1977911" y="1752599"/>
                </a:lnTo>
                <a:lnTo>
                  <a:pt x="1982986" y="1803399"/>
                </a:lnTo>
                <a:lnTo>
                  <a:pt x="1983354" y="1806935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ECBC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54070" y="2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0962" y="278957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1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8262" y="4729965"/>
            <a:ext cx="4339038" cy="5391219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3820"/>
              </a:lnSpc>
              <a:spcBef>
                <a:spcPts val="240"/>
              </a:spcBef>
            </a:pPr>
            <a:r>
              <a:rPr sz="3200" spc="90" dirty="0">
                <a:solidFill>
                  <a:srgbClr val="F4F1EC"/>
                </a:solidFill>
                <a:latin typeface="Futura Bk BT"/>
                <a:cs typeface="Arial"/>
              </a:rPr>
              <a:t>understands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the</a:t>
            </a:r>
            <a:r>
              <a:rPr sz="3200" spc="-240" dirty="0">
                <a:solidFill>
                  <a:srgbClr val="F4F1EC"/>
                </a:solidFill>
                <a:latin typeface="Futura Bk BT"/>
                <a:cs typeface="Arial"/>
              </a:rPr>
              <a:t> </a:t>
            </a:r>
            <a:r>
              <a:rPr sz="3200" spc="25" dirty="0">
                <a:solidFill>
                  <a:srgbClr val="F4F1EC"/>
                </a:solidFill>
                <a:latin typeface="Futura Bk BT"/>
                <a:cs typeface="Arial"/>
              </a:rPr>
              <a:t>risks  </a:t>
            </a:r>
            <a:r>
              <a:rPr sz="3200" spc="85" dirty="0">
                <a:solidFill>
                  <a:srgbClr val="F4F1EC"/>
                </a:solidFill>
                <a:latin typeface="Futura Bk BT"/>
                <a:cs typeface="Arial"/>
              </a:rPr>
              <a:t>associated </a:t>
            </a:r>
            <a:r>
              <a:rPr sz="3200" spc="135" dirty="0">
                <a:solidFill>
                  <a:srgbClr val="F4F1EC"/>
                </a:solidFill>
                <a:latin typeface="Futura Bk BT"/>
                <a:cs typeface="Arial"/>
              </a:rPr>
              <a:t>with  </a:t>
            </a:r>
            <a:r>
              <a:rPr sz="3200" spc="190" dirty="0">
                <a:solidFill>
                  <a:srgbClr val="F4F1EC"/>
                </a:solidFill>
                <a:latin typeface="Futura Bk BT"/>
                <a:cs typeface="Arial"/>
              </a:rPr>
              <a:t>crypto </a:t>
            </a:r>
            <a:r>
              <a:rPr sz="3200" spc="-5" dirty="0">
                <a:solidFill>
                  <a:srgbClr val="F4F1EC"/>
                </a:solidFill>
                <a:latin typeface="Futura Bk BT"/>
                <a:cs typeface="Arial"/>
              </a:rPr>
              <a:t>assets, 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including </a:t>
            </a:r>
            <a:r>
              <a:rPr sz="3200" spc="25" dirty="0">
                <a:solidFill>
                  <a:srgbClr val="F4F1EC"/>
                </a:solidFill>
                <a:latin typeface="Futura Bk BT"/>
                <a:cs typeface="Arial"/>
              </a:rPr>
              <a:t>fraud,  </a:t>
            </a:r>
            <a:r>
              <a:rPr sz="3200" spc="65" dirty="0">
                <a:solidFill>
                  <a:srgbClr val="F4F1EC"/>
                </a:solidFill>
                <a:latin typeface="Futura Bk BT"/>
                <a:cs typeface="Arial"/>
              </a:rPr>
              <a:t>volatility, </a:t>
            </a:r>
            <a:r>
              <a:rPr sz="3200" spc="50" dirty="0">
                <a:solidFill>
                  <a:srgbClr val="F4F1EC"/>
                </a:solidFill>
                <a:latin typeface="Futura Bk BT"/>
                <a:cs typeface="Arial"/>
              </a:rPr>
              <a:t>misleading  </a:t>
            </a:r>
            <a:r>
              <a:rPr sz="3200" spc="60" dirty="0">
                <a:solidFill>
                  <a:srgbClr val="F4F1EC"/>
                </a:solidFill>
                <a:latin typeface="Futura Bk BT"/>
                <a:cs typeface="Arial"/>
              </a:rPr>
              <a:t>endorsements,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and  </a:t>
            </a:r>
            <a:r>
              <a:rPr sz="3200" spc="120" dirty="0">
                <a:solidFill>
                  <a:srgbClr val="F4F1EC"/>
                </a:solidFill>
                <a:latin typeface="Futura Bk BT"/>
                <a:cs typeface="Arial"/>
              </a:rPr>
              <a:t>potential </a:t>
            </a:r>
            <a:r>
              <a:rPr sz="3200" spc="130" dirty="0">
                <a:solidFill>
                  <a:srgbClr val="F4F1EC"/>
                </a:solidFill>
                <a:latin typeface="Futura Bk BT"/>
                <a:cs typeface="Arial"/>
              </a:rPr>
              <a:t>bankruptcy  </a:t>
            </a:r>
            <a:r>
              <a:rPr sz="3200" spc="100" dirty="0">
                <a:solidFill>
                  <a:srgbClr val="F4F1EC"/>
                </a:solidFill>
                <a:latin typeface="Futura Bk BT"/>
                <a:cs typeface="Arial"/>
              </a:rPr>
              <a:t>or </a:t>
            </a:r>
            <a:r>
              <a:rPr sz="3200" spc="70" dirty="0">
                <a:solidFill>
                  <a:srgbClr val="F4F1EC"/>
                </a:solidFill>
                <a:latin typeface="Futura Bk BT"/>
                <a:cs typeface="Arial"/>
              </a:rPr>
              <a:t>insolvency </a:t>
            </a:r>
            <a:r>
              <a:rPr sz="3200" spc="140" dirty="0">
                <a:solidFill>
                  <a:srgbClr val="F4F1EC"/>
                </a:solidFill>
                <a:latin typeface="Futura Bk BT"/>
                <a:cs typeface="Arial"/>
              </a:rPr>
              <a:t>of the  </a:t>
            </a:r>
            <a:r>
              <a:rPr sz="3200" spc="35" dirty="0">
                <a:solidFill>
                  <a:srgbClr val="F4F1EC"/>
                </a:solidFill>
                <a:latin typeface="Futura Bk BT"/>
                <a:cs typeface="Arial"/>
              </a:rPr>
              <a:t>issuer </a:t>
            </a:r>
            <a:r>
              <a:rPr sz="3200" spc="100" dirty="0">
                <a:solidFill>
                  <a:srgbClr val="F4F1EC"/>
                </a:solidFill>
                <a:latin typeface="Futura Bk BT"/>
                <a:cs typeface="Arial"/>
              </a:rPr>
              <a:t>or  </a:t>
            </a:r>
            <a:r>
              <a:rPr sz="3200" spc="75" dirty="0">
                <a:solidFill>
                  <a:srgbClr val="F4F1EC"/>
                </a:solidFill>
                <a:latin typeface="Futura Bk BT"/>
                <a:cs typeface="Arial"/>
              </a:rPr>
              <a:t>intermediary.</a:t>
            </a:r>
            <a:endParaRPr sz="3200" dirty="0">
              <a:latin typeface="Futura Bk BT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36387" y="2487161"/>
            <a:ext cx="3426963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E67913-C5BC-4EB8-99AD-F362FDA801BB}">
  <ds:schemaRefs>
    <ds:schemaRef ds:uri="44bfbb6e-2356-4571-976a-09ee38a15a59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36146e18-fed4-4af9-8601-76cc0cb4a6aa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190C7B2-E94E-4949-A6E6-9DDA63C08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272E70-72C6-485A-A739-BF571C3C90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122</Words>
  <Application>Microsoft Office PowerPoint</Application>
  <PresentationFormat>Custom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Futura Bk BT</vt:lpstr>
      <vt:lpstr>Futura Md BT</vt:lpstr>
      <vt:lpstr>Gill Sans MT</vt:lpstr>
      <vt:lpstr>Office Theme</vt:lpstr>
      <vt:lpstr>A Smart  Investor</vt:lpstr>
      <vt:lpstr>A Smart  Investor</vt:lpstr>
      <vt:lpstr>A Smart  Investor</vt:lpstr>
      <vt:lpstr>A Smart  Investor</vt:lpstr>
      <vt:lpstr>PowerPoint Presentation</vt:lpstr>
      <vt:lpstr>PowerPoint Presentation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Crypto Assets</dc:title>
  <dc:creator>Angel Cabo - IOSCO</dc:creator>
  <cp:keywords>DAFnSM6ZTTA,BAFhYZyjfF4</cp:keywords>
  <cp:lastModifiedBy>Ángel Cabo Ortega</cp:lastModifiedBy>
  <cp:revision>6</cp:revision>
  <dcterms:created xsi:type="dcterms:W3CDTF">2023-06-30T11:18:13Z</dcterms:created>
  <dcterms:modified xsi:type="dcterms:W3CDTF">2023-07-12T10:13:06Z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