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64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x="10287000" cy="10287000"/>
  <p:notesSz cx="10287000" cy="10287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B22ED6-D2BD-4465-B6E4-4902EFF1F7D5}" v="3" dt="2023-07-12T07:30:50.860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02" y="22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solidFill>
            <a:srgbClr val="ECBB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654194" y="8304010"/>
            <a:ext cx="3983990" cy="1983105"/>
          </a:xfrm>
          <a:custGeom>
            <a:avLst/>
            <a:gdLst/>
            <a:ahLst/>
            <a:cxnLst/>
            <a:rect l="l" t="t" r="r" b="b"/>
            <a:pathLst>
              <a:path w="3983990" h="1983104">
                <a:moveTo>
                  <a:pt x="2231029" y="12699"/>
                </a:moveTo>
                <a:lnTo>
                  <a:pt x="1752939" y="12699"/>
                </a:lnTo>
                <a:lnTo>
                  <a:pt x="1800130" y="0"/>
                </a:lnTo>
                <a:lnTo>
                  <a:pt x="2183840" y="0"/>
                </a:lnTo>
                <a:lnTo>
                  <a:pt x="2231029" y="12699"/>
                </a:lnTo>
                <a:close/>
              </a:path>
              <a:path w="3983990" h="1983104">
                <a:moveTo>
                  <a:pt x="2370532" y="38099"/>
                </a:moveTo>
                <a:lnTo>
                  <a:pt x="1613433" y="38099"/>
                </a:lnTo>
                <a:lnTo>
                  <a:pt x="1706084" y="12699"/>
                </a:lnTo>
                <a:lnTo>
                  <a:pt x="2277883" y="12699"/>
                </a:lnTo>
                <a:lnTo>
                  <a:pt x="2370532" y="38099"/>
                </a:lnTo>
                <a:close/>
              </a:path>
              <a:path w="3983990" h="1983104">
                <a:moveTo>
                  <a:pt x="3983945" y="1982988"/>
                </a:moveTo>
                <a:lnTo>
                  <a:pt x="0" y="1982988"/>
                </a:lnTo>
                <a:lnTo>
                  <a:pt x="452" y="1943099"/>
                </a:lnTo>
                <a:lnTo>
                  <a:pt x="2173" y="1892299"/>
                </a:lnTo>
                <a:lnTo>
                  <a:pt x="5025" y="1841499"/>
                </a:lnTo>
                <a:lnTo>
                  <a:pt x="8995" y="1803399"/>
                </a:lnTo>
                <a:lnTo>
                  <a:pt x="14070" y="1752599"/>
                </a:lnTo>
                <a:lnTo>
                  <a:pt x="20237" y="1701799"/>
                </a:lnTo>
                <a:lnTo>
                  <a:pt x="27483" y="1650999"/>
                </a:lnTo>
                <a:lnTo>
                  <a:pt x="35796" y="1612899"/>
                </a:lnTo>
                <a:lnTo>
                  <a:pt x="45161" y="1562099"/>
                </a:lnTo>
                <a:lnTo>
                  <a:pt x="55566" y="1523999"/>
                </a:lnTo>
                <a:lnTo>
                  <a:pt x="66998" y="1473199"/>
                </a:lnTo>
                <a:lnTo>
                  <a:pt x="79443" y="1435099"/>
                </a:lnTo>
                <a:lnTo>
                  <a:pt x="92890" y="1384299"/>
                </a:lnTo>
                <a:lnTo>
                  <a:pt x="107324" y="1346199"/>
                </a:lnTo>
                <a:lnTo>
                  <a:pt x="122733" y="1295399"/>
                </a:lnTo>
                <a:lnTo>
                  <a:pt x="139103" y="1257299"/>
                </a:lnTo>
                <a:lnTo>
                  <a:pt x="156422" y="1219199"/>
                </a:lnTo>
                <a:lnTo>
                  <a:pt x="174677" y="1168399"/>
                </a:lnTo>
                <a:lnTo>
                  <a:pt x="193854" y="1130299"/>
                </a:lnTo>
                <a:lnTo>
                  <a:pt x="213941" y="1092199"/>
                </a:lnTo>
                <a:lnTo>
                  <a:pt x="234924" y="1054099"/>
                </a:lnTo>
                <a:lnTo>
                  <a:pt x="256790" y="1015999"/>
                </a:lnTo>
                <a:lnTo>
                  <a:pt x="279527" y="965199"/>
                </a:lnTo>
                <a:lnTo>
                  <a:pt x="303121" y="927099"/>
                </a:lnTo>
                <a:lnTo>
                  <a:pt x="327559" y="888999"/>
                </a:lnTo>
                <a:lnTo>
                  <a:pt x="352829" y="850899"/>
                </a:lnTo>
                <a:lnTo>
                  <a:pt x="378916" y="825499"/>
                </a:lnTo>
                <a:lnTo>
                  <a:pt x="405809" y="787399"/>
                </a:lnTo>
                <a:lnTo>
                  <a:pt x="433494" y="749299"/>
                </a:lnTo>
                <a:lnTo>
                  <a:pt x="461958" y="711199"/>
                </a:lnTo>
                <a:lnTo>
                  <a:pt x="491188" y="673099"/>
                </a:lnTo>
                <a:lnTo>
                  <a:pt x="521171" y="647699"/>
                </a:lnTo>
                <a:lnTo>
                  <a:pt x="551893" y="609599"/>
                </a:lnTo>
                <a:lnTo>
                  <a:pt x="583343" y="584199"/>
                </a:lnTo>
                <a:lnTo>
                  <a:pt x="615506" y="546099"/>
                </a:lnTo>
                <a:lnTo>
                  <a:pt x="648370" y="520699"/>
                </a:lnTo>
                <a:lnTo>
                  <a:pt x="681922" y="482599"/>
                </a:lnTo>
                <a:lnTo>
                  <a:pt x="716149" y="457199"/>
                </a:lnTo>
                <a:lnTo>
                  <a:pt x="751037" y="431799"/>
                </a:lnTo>
                <a:lnTo>
                  <a:pt x="786574" y="406399"/>
                </a:lnTo>
                <a:lnTo>
                  <a:pt x="822747" y="380999"/>
                </a:lnTo>
                <a:lnTo>
                  <a:pt x="859542" y="355599"/>
                </a:lnTo>
                <a:lnTo>
                  <a:pt x="896946" y="330199"/>
                </a:lnTo>
                <a:lnTo>
                  <a:pt x="934947" y="304799"/>
                </a:lnTo>
                <a:lnTo>
                  <a:pt x="1012686" y="253999"/>
                </a:lnTo>
                <a:lnTo>
                  <a:pt x="1052398" y="228599"/>
                </a:lnTo>
                <a:lnTo>
                  <a:pt x="1092654" y="215899"/>
                </a:lnTo>
                <a:lnTo>
                  <a:pt x="1133441" y="190499"/>
                </a:lnTo>
                <a:lnTo>
                  <a:pt x="1174747" y="177799"/>
                </a:lnTo>
                <a:lnTo>
                  <a:pt x="1216558" y="152399"/>
                </a:lnTo>
                <a:lnTo>
                  <a:pt x="1258860" y="139699"/>
                </a:lnTo>
                <a:lnTo>
                  <a:pt x="1301642" y="114299"/>
                </a:lnTo>
                <a:lnTo>
                  <a:pt x="1567663" y="38099"/>
                </a:lnTo>
                <a:lnTo>
                  <a:pt x="2416301" y="38099"/>
                </a:lnTo>
                <a:lnTo>
                  <a:pt x="2682316" y="114299"/>
                </a:lnTo>
                <a:lnTo>
                  <a:pt x="2725097" y="139699"/>
                </a:lnTo>
                <a:lnTo>
                  <a:pt x="2767399" y="152399"/>
                </a:lnTo>
                <a:lnTo>
                  <a:pt x="2809209" y="177799"/>
                </a:lnTo>
                <a:lnTo>
                  <a:pt x="2850514" y="190499"/>
                </a:lnTo>
                <a:lnTo>
                  <a:pt x="2891301" y="215899"/>
                </a:lnTo>
                <a:lnTo>
                  <a:pt x="2931557" y="228599"/>
                </a:lnTo>
                <a:lnTo>
                  <a:pt x="2971268" y="253999"/>
                </a:lnTo>
                <a:lnTo>
                  <a:pt x="3049006" y="304799"/>
                </a:lnTo>
                <a:lnTo>
                  <a:pt x="3087006" y="330199"/>
                </a:lnTo>
                <a:lnTo>
                  <a:pt x="3124410" y="355599"/>
                </a:lnTo>
                <a:lnTo>
                  <a:pt x="3161204" y="380999"/>
                </a:lnTo>
                <a:lnTo>
                  <a:pt x="3197376" y="406399"/>
                </a:lnTo>
                <a:lnTo>
                  <a:pt x="3232913" y="431799"/>
                </a:lnTo>
                <a:lnTo>
                  <a:pt x="3267801" y="457199"/>
                </a:lnTo>
                <a:lnTo>
                  <a:pt x="3302027" y="482599"/>
                </a:lnTo>
                <a:lnTo>
                  <a:pt x="3335578" y="520699"/>
                </a:lnTo>
                <a:lnTo>
                  <a:pt x="3368442" y="546099"/>
                </a:lnTo>
                <a:lnTo>
                  <a:pt x="3400605" y="584199"/>
                </a:lnTo>
                <a:lnTo>
                  <a:pt x="3432055" y="609599"/>
                </a:lnTo>
                <a:lnTo>
                  <a:pt x="3462777" y="647699"/>
                </a:lnTo>
                <a:lnTo>
                  <a:pt x="3492759" y="673099"/>
                </a:lnTo>
                <a:lnTo>
                  <a:pt x="3521989" y="711199"/>
                </a:lnTo>
                <a:lnTo>
                  <a:pt x="3550453" y="749299"/>
                </a:lnTo>
                <a:lnTo>
                  <a:pt x="3578137" y="787399"/>
                </a:lnTo>
                <a:lnTo>
                  <a:pt x="3605030" y="825499"/>
                </a:lnTo>
                <a:lnTo>
                  <a:pt x="3631117" y="850899"/>
                </a:lnTo>
                <a:lnTo>
                  <a:pt x="3656387" y="888999"/>
                </a:lnTo>
                <a:lnTo>
                  <a:pt x="3680825" y="927099"/>
                </a:lnTo>
                <a:lnTo>
                  <a:pt x="3704419" y="965199"/>
                </a:lnTo>
                <a:lnTo>
                  <a:pt x="3727155" y="1015999"/>
                </a:lnTo>
                <a:lnTo>
                  <a:pt x="3749021" y="1054099"/>
                </a:lnTo>
                <a:lnTo>
                  <a:pt x="3770004" y="1092199"/>
                </a:lnTo>
                <a:lnTo>
                  <a:pt x="3790091" y="1130299"/>
                </a:lnTo>
                <a:lnTo>
                  <a:pt x="3809268" y="1168399"/>
                </a:lnTo>
                <a:lnTo>
                  <a:pt x="3827522" y="1219199"/>
                </a:lnTo>
                <a:lnTo>
                  <a:pt x="3844841" y="1257299"/>
                </a:lnTo>
                <a:lnTo>
                  <a:pt x="3861212" y="1295399"/>
                </a:lnTo>
                <a:lnTo>
                  <a:pt x="3876621" y="1346199"/>
                </a:lnTo>
                <a:lnTo>
                  <a:pt x="3891055" y="1384299"/>
                </a:lnTo>
                <a:lnTo>
                  <a:pt x="3904501" y="1435099"/>
                </a:lnTo>
                <a:lnTo>
                  <a:pt x="3916947" y="1473199"/>
                </a:lnTo>
                <a:lnTo>
                  <a:pt x="3928379" y="1523999"/>
                </a:lnTo>
                <a:lnTo>
                  <a:pt x="3938784" y="1562099"/>
                </a:lnTo>
                <a:lnTo>
                  <a:pt x="3948149" y="1612899"/>
                </a:lnTo>
                <a:lnTo>
                  <a:pt x="3956461" y="1650999"/>
                </a:lnTo>
                <a:lnTo>
                  <a:pt x="3963707" y="1701799"/>
                </a:lnTo>
                <a:lnTo>
                  <a:pt x="3969874" y="1752599"/>
                </a:lnTo>
                <a:lnTo>
                  <a:pt x="3974950" y="1803399"/>
                </a:lnTo>
                <a:lnTo>
                  <a:pt x="3978920" y="1841499"/>
                </a:lnTo>
                <a:lnTo>
                  <a:pt x="3981771" y="1892299"/>
                </a:lnTo>
                <a:lnTo>
                  <a:pt x="3983492" y="1943099"/>
                </a:lnTo>
                <a:lnTo>
                  <a:pt x="3983945" y="1982988"/>
                </a:lnTo>
                <a:close/>
              </a:path>
            </a:pathLst>
          </a:custGeom>
          <a:solidFill>
            <a:srgbClr val="2EA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654070" y="0"/>
            <a:ext cx="3980962" cy="82902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740962" y="278951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0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884831" y="550285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28262" y="2487158"/>
            <a:ext cx="8830474" cy="19704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43050" y="5760720"/>
            <a:ext cx="72009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rgbClr val="F4F0E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rgbClr val="F4F0E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14350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297805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350" b="0" i="0">
                <a:solidFill>
                  <a:srgbClr val="F4F0E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solidFill>
            <a:srgbClr val="ECBB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5654194" y="8304010"/>
            <a:ext cx="3983990" cy="1983105"/>
          </a:xfrm>
          <a:custGeom>
            <a:avLst/>
            <a:gdLst/>
            <a:ahLst/>
            <a:cxnLst/>
            <a:rect l="l" t="t" r="r" b="b"/>
            <a:pathLst>
              <a:path w="3983990" h="1983104">
                <a:moveTo>
                  <a:pt x="2231029" y="12699"/>
                </a:moveTo>
                <a:lnTo>
                  <a:pt x="1752939" y="12699"/>
                </a:lnTo>
                <a:lnTo>
                  <a:pt x="1800130" y="0"/>
                </a:lnTo>
                <a:lnTo>
                  <a:pt x="2183840" y="0"/>
                </a:lnTo>
                <a:lnTo>
                  <a:pt x="2231029" y="12699"/>
                </a:lnTo>
                <a:close/>
              </a:path>
              <a:path w="3983990" h="1983104">
                <a:moveTo>
                  <a:pt x="2370532" y="38099"/>
                </a:moveTo>
                <a:lnTo>
                  <a:pt x="1613433" y="38099"/>
                </a:lnTo>
                <a:lnTo>
                  <a:pt x="1706084" y="12699"/>
                </a:lnTo>
                <a:lnTo>
                  <a:pt x="2277883" y="12699"/>
                </a:lnTo>
                <a:lnTo>
                  <a:pt x="2370532" y="38099"/>
                </a:lnTo>
                <a:close/>
              </a:path>
              <a:path w="3983990" h="1983104">
                <a:moveTo>
                  <a:pt x="3983945" y="1982988"/>
                </a:moveTo>
                <a:lnTo>
                  <a:pt x="0" y="1982988"/>
                </a:lnTo>
                <a:lnTo>
                  <a:pt x="452" y="1943099"/>
                </a:lnTo>
                <a:lnTo>
                  <a:pt x="2173" y="1892299"/>
                </a:lnTo>
                <a:lnTo>
                  <a:pt x="5025" y="1841499"/>
                </a:lnTo>
                <a:lnTo>
                  <a:pt x="8995" y="1803399"/>
                </a:lnTo>
                <a:lnTo>
                  <a:pt x="14070" y="1752599"/>
                </a:lnTo>
                <a:lnTo>
                  <a:pt x="20237" y="1701799"/>
                </a:lnTo>
                <a:lnTo>
                  <a:pt x="27483" y="1650999"/>
                </a:lnTo>
                <a:lnTo>
                  <a:pt x="35796" y="1612899"/>
                </a:lnTo>
                <a:lnTo>
                  <a:pt x="45161" y="1562099"/>
                </a:lnTo>
                <a:lnTo>
                  <a:pt x="55566" y="1523999"/>
                </a:lnTo>
                <a:lnTo>
                  <a:pt x="66998" y="1473199"/>
                </a:lnTo>
                <a:lnTo>
                  <a:pt x="79443" y="1435099"/>
                </a:lnTo>
                <a:lnTo>
                  <a:pt x="92890" y="1384299"/>
                </a:lnTo>
                <a:lnTo>
                  <a:pt x="107324" y="1346199"/>
                </a:lnTo>
                <a:lnTo>
                  <a:pt x="122733" y="1295399"/>
                </a:lnTo>
                <a:lnTo>
                  <a:pt x="139103" y="1257299"/>
                </a:lnTo>
                <a:lnTo>
                  <a:pt x="156422" y="1219199"/>
                </a:lnTo>
                <a:lnTo>
                  <a:pt x="174677" y="1168399"/>
                </a:lnTo>
                <a:lnTo>
                  <a:pt x="193854" y="1130299"/>
                </a:lnTo>
                <a:lnTo>
                  <a:pt x="213941" y="1092199"/>
                </a:lnTo>
                <a:lnTo>
                  <a:pt x="234924" y="1054099"/>
                </a:lnTo>
                <a:lnTo>
                  <a:pt x="256790" y="1015999"/>
                </a:lnTo>
                <a:lnTo>
                  <a:pt x="279527" y="965199"/>
                </a:lnTo>
                <a:lnTo>
                  <a:pt x="303121" y="927099"/>
                </a:lnTo>
                <a:lnTo>
                  <a:pt x="327559" y="888999"/>
                </a:lnTo>
                <a:lnTo>
                  <a:pt x="352829" y="850899"/>
                </a:lnTo>
                <a:lnTo>
                  <a:pt x="378916" y="825499"/>
                </a:lnTo>
                <a:lnTo>
                  <a:pt x="405809" y="787399"/>
                </a:lnTo>
                <a:lnTo>
                  <a:pt x="433494" y="749299"/>
                </a:lnTo>
                <a:lnTo>
                  <a:pt x="461958" y="711199"/>
                </a:lnTo>
                <a:lnTo>
                  <a:pt x="491188" y="673099"/>
                </a:lnTo>
                <a:lnTo>
                  <a:pt x="521171" y="647699"/>
                </a:lnTo>
                <a:lnTo>
                  <a:pt x="551893" y="609599"/>
                </a:lnTo>
                <a:lnTo>
                  <a:pt x="583343" y="584199"/>
                </a:lnTo>
                <a:lnTo>
                  <a:pt x="615506" y="546099"/>
                </a:lnTo>
                <a:lnTo>
                  <a:pt x="648370" y="520699"/>
                </a:lnTo>
                <a:lnTo>
                  <a:pt x="681922" y="482599"/>
                </a:lnTo>
                <a:lnTo>
                  <a:pt x="716149" y="457199"/>
                </a:lnTo>
                <a:lnTo>
                  <a:pt x="751037" y="431799"/>
                </a:lnTo>
                <a:lnTo>
                  <a:pt x="786574" y="406399"/>
                </a:lnTo>
                <a:lnTo>
                  <a:pt x="822747" y="380999"/>
                </a:lnTo>
                <a:lnTo>
                  <a:pt x="859542" y="355599"/>
                </a:lnTo>
                <a:lnTo>
                  <a:pt x="896946" y="330199"/>
                </a:lnTo>
                <a:lnTo>
                  <a:pt x="934947" y="304799"/>
                </a:lnTo>
                <a:lnTo>
                  <a:pt x="1012686" y="253999"/>
                </a:lnTo>
                <a:lnTo>
                  <a:pt x="1052398" y="228599"/>
                </a:lnTo>
                <a:lnTo>
                  <a:pt x="1092654" y="215899"/>
                </a:lnTo>
                <a:lnTo>
                  <a:pt x="1133441" y="190499"/>
                </a:lnTo>
                <a:lnTo>
                  <a:pt x="1174747" y="177799"/>
                </a:lnTo>
                <a:lnTo>
                  <a:pt x="1216558" y="152399"/>
                </a:lnTo>
                <a:lnTo>
                  <a:pt x="1258860" y="139699"/>
                </a:lnTo>
                <a:lnTo>
                  <a:pt x="1301642" y="114299"/>
                </a:lnTo>
                <a:lnTo>
                  <a:pt x="1567663" y="38099"/>
                </a:lnTo>
                <a:lnTo>
                  <a:pt x="2416301" y="38099"/>
                </a:lnTo>
                <a:lnTo>
                  <a:pt x="2682316" y="114299"/>
                </a:lnTo>
                <a:lnTo>
                  <a:pt x="2725097" y="139699"/>
                </a:lnTo>
                <a:lnTo>
                  <a:pt x="2767399" y="152399"/>
                </a:lnTo>
                <a:lnTo>
                  <a:pt x="2809209" y="177799"/>
                </a:lnTo>
                <a:lnTo>
                  <a:pt x="2850514" y="190499"/>
                </a:lnTo>
                <a:lnTo>
                  <a:pt x="2891301" y="215899"/>
                </a:lnTo>
                <a:lnTo>
                  <a:pt x="2931557" y="228599"/>
                </a:lnTo>
                <a:lnTo>
                  <a:pt x="2971268" y="253999"/>
                </a:lnTo>
                <a:lnTo>
                  <a:pt x="3049006" y="304799"/>
                </a:lnTo>
                <a:lnTo>
                  <a:pt x="3087006" y="330199"/>
                </a:lnTo>
                <a:lnTo>
                  <a:pt x="3124410" y="355599"/>
                </a:lnTo>
                <a:lnTo>
                  <a:pt x="3161204" y="380999"/>
                </a:lnTo>
                <a:lnTo>
                  <a:pt x="3197376" y="406399"/>
                </a:lnTo>
                <a:lnTo>
                  <a:pt x="3232913" y="431799"/>
                </a:lnTo>
                <a:lnTo>
                  <a:pt x="3267801" y="457199"/>
                </a:lnTo>
                <a:lnTo>
                  <a:pt x="3302027" y="482599"/>
                </a:lnTo>
                <a:lnTo>
                  <a:pt x="3335578" y="520699"/>
                </a:lnTo>
                <a:lnTo>
                  <a:pt x="3368442" y="546099"/>
                </a:lnTo>
                <a:lnTo>
                  <a:pt x="3400605" y="584199"/>
                </a:lnTo>
                <a:lnTo>
                  <a:pt x="3432055" y="609599"/>
                </a:lnTo>
                <a:lnTo>
                  <a:pt x="3462777" y="647699"/>
                </a:lnTo>
                <a:lnTo>
                  <a:pt x="3492759" y="673099"/>
                </a:lnTo>
                <a:lnTo>
                  <a:pt x="3521989" y="711199"/>
                </a:lnTo>
                <a:lnTo>
                  <a:pt x="3550453" y="749299"/>
                </a:lnTo>
                <a:lnTo>
                  <a:pt x="3578137" y="787399"/>
                </a:lnTo>
                <a:lnTo>
                  <a:pt x="3605030" y="825499"/>
                </a:lnTo>
                <a:lnTo>
                  <a:pt x="3631117" y="850899"/>
                </a:lnTo>
                <a:lnTo>
                  <a:pt x="3656387" y="888999"/>
                </a:lnTo>
                <a:lnTo>
                  <a:pt x="3680825" y="927099"/>
                </a:lnTo>
                <a:lnTo>
                  <a:pt x="3704419" y="965199"/>
                </a:lnTo>
                <a:lnTo>
                  <a:pt x="3727155" y="1015999"/>
                </a:lnTo>
                <a:lnTo>
                  <a:pt x="3749021" y="1054099"/>
                </a:lnTo>
                <a:lnTo>
                  <a:pt x="3770004" y="1092199"/>
                </a:lnTo>
                <a:lnTo>
                  <a:pt x="3790091" y="1130299"/>
                </a:lnTo>
                <a:lnTo>
                  <a:pt x="3809268" y="1168399"/>
                </a:lnTo>
                <a:lnTo>
                  <a:pt x="3827522" y="1219199"/>
                </a:lnTo>
                <a:lnTo>
                  <a:pt x="3844841" y="1257299"/>
                </a:lnTo>
                <a:lnTo>
                  <a:pt x="3861212" y="1295399"/>
                </a:lnTo>
                <a:lnTo>
                  <a:pt x="3876621" y="1346199"/>
                </a:lnTo>
                <a:lnTo>
                  <a:pt x="3891055" y="1384299"/>
                </a:lnTo>
                <a:lnTo>
                  <a:pt x="3904501" y="1435099"/>
                </a:lnTo>
                <a:lnTo>
                  <a:pt x="3916947" y="1473199"/>
                </a:lnTo>
                <a:lnTo>
                  <a:pt x="3928379" y="1523999"/>
                </a:lnTo>
                <a:lnTo>
                  <a:pt x="3938784" y="1562099"/>
                </a:lnTo>
                <a:lnTo>
                  <a:pt x="3948149" y="1612899"/>
                </a:lnTo>
                <a:lnTo>
                  <a:pt x="3956461" y="1650999"/>
                </a:lnTo>
                <a:lnTo>
                  <a:pt x="3963707" y="1701799"/>
                </a:lnTo>
                <a:lnTo>
                  <a:pt x="3969874" y="1752599"/>
                </a:lnTo>
                <a:lnTo>
                  <a:pt x="3974950" y="1803399"/>
                </a:lnTo>
                <a:lnTo>
                  <a:pt x="3978920" y="1841499"/>
                </a:lnTo>
                <a:lnTo>
                  <a:pt x="3981771" y="1892299"/>
                </a:lnTo>
                <a:lnTo>
                  <a:pt x="3983492" y="1943099"/>
                </a:lnTo>
                <a:lnTo>
                  <a:pt x="3983945" y="1982988"/>
                </a:lnTo>
                <a:close/>
              </a:path>
            </a:pathLst>
          </a:custGeom>
          <a:solidFill>
            <a:srgbClr val="2EA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28262" y="2487161"/>
            <a:ext cx="8830474" cy="19704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350" b="0" i="0">
                <a:solidFill>
                  <a:srgbClr val="F4F0E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28262" y="4832530"/>
            <a:ext cx="8830474" cy="34277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97580" y="9566910"/>
            <a:ext cx="32918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1435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40664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070" y="0"/>
            <a:ext cx="3980962" cy="8290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30371" y="4483631"/>
            <a:ext cx="4203065" cy="1970405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lang="pt-BR" sz="3200" spc="-100" dirty="0">
                <a:solidFill>
                  <a:srgbClr val="F4F0EC"/>
                </a:solidFill>
                <a:latin typeface="Futura Bk MT"/>
                <a:cs typeface="Lucida Sans Unicode"/>
              </a:rPr>
              <a:t>recognizes </a:t>
            </a:r>
            <a:r>
              <a:rPr sz="3200" spc="-30" dirty="0">
                <a:solidFill>
                  <a:srgbClr val="F4F0EC"/>
                </a:solidFill>
                <a:latin typeface="Futura Bk MT"/>
                <a:cs typeface="Lucida Sans Unicode"/>
              </a:rPr>
              <a:t>the</a:t>
            </a:r>
            <a:r>
              <a:rPr lang="pt-BR" sz="3200" spc="-3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3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50" dirty="0">
                <a:solidFill>
                  <a:srgbClr val="F4F0EC"/>
                </a:solidFill>
                <a:latin typeface="Futura Bk MT"/>
                <a:cs typeface="Lucida Sans Unicode"/>
              </a:rPr>
              <a:t>benefit </a:t>
            </a:r>
            <a:r>
              <a:rPr sz="3200" spc="-95" dirty="0">
                <a:solidFill>
                  <a:srgbClr val="F4F0EC"/>
                </a:solidFill>
                <a:latin typeface="Futura Bk MT"/>
                <a:cs typeface="Lucida Sans Unicode"/>
              </a:rPr>
              <a:t>of </a:t>
            </a:r>
            <a:r>
              <a:rPr sz="3200" spc="-160" dirty="0">
                <a:solidFill>
                  <a:srgbClr val="F4F0EC"/>
                </a:solidFill>
                <a:latin typeface="Futura Bk MT"/>
                <a:cs typeface="Lucida Sans Unicode"/>
              </a:rPr>
              <a:t>long-term, </a:t>
            </a:r>
            <a:r>
              <a:rPr lang="pt-BR" sz="3200" spc="-16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135" dirty="0">
                <a:solidFill>
                  <a:srgbClr val="F4F0EC"/>
                </a:solidFill>
                <a:latin typeface="Futura Bk MT"/>
                <a:cs typeface="Lucida Sans Unicode"/>
              </a:rPr>
              <a:t>regular </a:t>
            </a:r>
            <a:r>
              <a:rPr sz="3200" spc="-70" dirty="0">
                <a:solidFill>
                  <a:srgbClr val="F4F0EC"/>
                </a:solidFill>
                <a:latin typeface="Futura Bk MT"/>
                <a:cs typeface="Lucida Sans Unicode"/>
              </a:rPr>
              <a:t>and</a:t>
            </a:r>
            <a:r>
              <a:rPr sz="3200" spc="-24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70" dirty="0">
                <a:solidFill>
                  <a:srgbClr val="F4F0EC"/>
                </a:solidFill>
                <a:latin typeface="Futura Bk MT"/>
                <a:cs typeface="Lucida Sans Unicode"/>
              </a:rPr>
              <a:t>diversified</a:t>
            </a:r>
            <a:r>
              <a:rPr lang="pt-BR" sz="3200" spc="-7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7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85" dirty="0">
                <a:solidFill>
                  <a:srgbClr val="F4F0EC"/>
                </a:solidFill>
                <a:latin typeface="Futura Bk MT"/>
                <a:cs typeface="Lucida Sans Unicode"/>
              </a:rPr>
              <a:t>investment.</a:t>
            </a:r>
            <a:endParaRPr sz="3200" dirty="0">
              <a:latin typeface="Futura Bk MT"/>
              <a:cs typeface="Lucida Sans Unicode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36387" y="2487158"/>
            <a:ext cx="3443214" cy="19704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>
                <a:latin typeface="Futura Md BT"/>
              </a:rPr>
              <a:t>A</a:t>
            </a:r>
            <a:r>
              <a:rPr spc="-85" dirty="0">
                <a:latin typeface="Futura Md BT"/>
              </a:rPr>
              <a:t> </a:t>
            </a:r>
            <a:r>
              <a:rPr spc="330" dirty="0">
                <a:latin typeface="Futura Md BT"/>
              </a:rPr>
              <a:t>Smart  </a:t>
            </a:r>
            <a:r>
              <a:rPr spc="235" dirty="0">
                <a:latin typeface="Futura Md BT"/>
              </a:rPr>
              <a:t>Investor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2CA5D3A-5CB0-5653-C26B-591FEF7C21A2}"/>
              </a:ext>
            </a:extLst>
          </p:cNvPr>
          <p:cNvGrpSpPr/>
          <p:nvPr/>
        </p:nvGrpSpPr>
        <p:grpSpPr>
          <a:xfrm>
            <a:off x="728262" y="722559"/>
            <a:ext cx="3885424" cy="1132088"/>
            <a:chOff x="728262" y="722559"/>
            <a:chExt cx="3885424" cy="1132088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17FE5E2-FC74-4D64-425D-A8EE9044DC8D}"/>
                </a:ext>
              </a:extLst>
            </p:cNvPr>
            <p:cNvGrpSpPr/>
            <p:nvPr/>
          </p:nvGrpSpPr>
          <p:grpSpPr>
            <a:xfrm>
              <a:off x="728262" y="723900"/>
              <a:ext cx="1757413" cy="1130747"/>
              <a:chOff x="740962" y="278953"/>
              <a:chExt cx="3086100" cy="1985645"/>
            </a:xfrm>
          </p:grpSpPr>
          <p:sp>
            <p:nvSpPr>
              <p:cNvPr id="19" name="object 3">
                <a:extLst>
                  <a:ext uri="{FF2B5EF4-FFF2-40B4-BE49-F238E27FC236}">
                    <a16:creationId xmlns:a16="http://schemas.microsoft.com/office/drawing/2014/main" id="{812C3958-E7F6-12B9-F481-932F7792FA89}"/>
                  </a:ext>
                </a:extLst>
              </p:cNvPr>
              <p:cNvSpPr/>
              <p:nvPr/>
            </p:nvSpPr>
            <p:spPr>
              <a:xfrm>
                <a:off x="740962" y="278953"/>
                <a:ext cx="3086100" cy="1985645"/>
              </a:xfrm>
              <a:custGeom>
                <a:avLst/>
                <a:gdLst/>
                <a:ahLst/>
                <a:cxnLst/>
                <a:rect l="l" t="t" r="r" b="b"/>
                <a:pathLst>
                  <a:path w="3086100" h="1985645">
                    <a:moveTo>
                      <a:pt x="0" y="0"/>
                    </a:moveTo>
                    <a:lnTo>
                      <a:pt x="3086101" y="0"/>
                    </a:lnTo>
                    <a:lnTo>
                      <a:pt x="3086101" y="1985070"/>
                    </a:lnTo>
                    <a:lnTo>
                      <a:pt x="0" y="19850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1EC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4">
                <a:extLst>
                  <a:ext uri="{FF2B5EF4-FFF2-40B4-BE49-F238E27FC236}">
                    <a16:creationId xmlns:a16="http://schemas.microsoft.com/office/drawing/2014/main" id="{FA04EC78-159D-2DB3-E50F-A7FF70AE4D41}"/>
                  </a:ext>
                </a:extLst>
              </p:cNvPr>
              <p:cNvSpPr/>
              <p:nvPr/>
            </p:nvSpPr>
            <p:spPr>
              <a:xfrm>
                <a:off x="884831" y="550285"/>
                <a:ext cx="2800349" cy="1438274"/>
              </a:xfrm>
              <a:prstGeom prst="rect">
                <a:avLst/>
              </a:prstGeom>
              <a:blipFill>
                <a:blip r:embed="rId3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F123DF3-988F-4B05-B897-25F4E2BEE338}"/>
                </a:ext>
              </a:extLst>
            </p:cNvPr>
            <p:cNvGrpSpPr/>
            <p:nvPr/>
          </p:nvGrpSpPr>
          <p:grpSpPr>
            <a:xfrm>
              <a:off x="2856273" y="722559"/>
              <a:ext cx="1757413" cy="1130747"/>
              <a:chOff x="740962" y="278953"/>
              <a:chExt cx="3086100" cy="1985645"/>
            </a:xfrm>
          </p:grpSpPr>
          <p:sp>
            <p:nvSpPr>
              <p:cNvPr id="17" name="object 3">
                <a:extLst>
                  <a:ext uri="{FF2B5EF4-FFF2-40B4-BE49-F238E27FC236}">
                    <a16:creationId xmlns:a16="http://schemas.microsoft.com/office/drawing/2014/main" id="{DDC0E243-AEA6-C8B9-B69A-C4E5675B372C}"/>
                  </a:ext>
                </a:extLst>
              </p:cNvPr>
              <p:cNvSpPr/>
              <p:nvPr/>
            </p:nvSpPr>
            <p:spPr>
              <a:xfrm>
                <a:off x="740962" y="278953"/>
                <a:ext cx="3086100" cy="1985645"/>
              </a:xfrm>
              <a:custGeom>
                <a:avLst/>
                <a:gdLst/>
                <a:ahLst/>
                <a:cxnLst/>
                <a:rect l="l" t="t" r="r" b="b"/>
                <a:pathLst>
                  <a:path w="3086100" h="1985645">
                    <a:moveTo>
                      <a:pt x="0" y="0"/>
                    </a:moveTo>
                    <a:lnTo>
                      <a:pt x="3086101" y="0"/>
                    </a:lnTo>
                    <a:lnTo>
                      <a:pt x="3086101" y="1985070"/>
                    </a:lnTo>
                    <a:lnTo>
                      <a:pt x="0" y="19850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1EC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" name="object 4">
                <a:extLst>
                  <a:ext uri="{FF2B5EF4-FFF2-40B4-BE49-F238E27FC236}">
                    <a16:creationId xmlns:a16="http://schemas.microsoft.com/office/drawing/2014/main" id="{5CD02659-696B-82FE-E287-8C47FEE749F2}"/>
                  </a:ext>
                </a:extLst>
              </p:cNvPr>
              <p:cNvSpPr/>
              <p:nvPr/>
            </p:nvSpPr>
            <p:spPr>
              <a:xfrm>
                <a:off x="884831" y="550285"/>
                <a:ext cx="2800349" cy="1438274"/>
              </a:xfrm>
              <a:prstGeom prst="rect">
                <a:avLst/>
              </a:prstGeom>
              <a:blipFill>
                <a:blip r:embed="rId3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070" y="0"/>
            <a:ext cx="3980962" cy="8290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0962" y="278953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0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84831" y="550285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30371" y="4483631"/>
            <a:ext cx="4203065" cy="1970405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lang="pt-BR" sz="3200" spc="-100" dirty="0">
                <a:solidFill>
                  <a:srgbClr val="F4F0EC"/>
                </a:solidFill>
                <a:latin typeface="Futura Bk MT"/>
                <a:cs typeface="Lucida Sans Unicode"/>
              </a:rPr>
              <a:t>recognizes </a:t>
            </a:r>
            <a:r>
              <a:rPr sz="3200" spc="-30" dirty="0">
                <a:solidFill>
                  <a:srgbClr val="F4F0EC"/>
                </a:solidFill>
                <a:latin typeface="Futura Bk MT"/>
                <a:cs typeface="Lucida Sans Unicode"/>
              </a:rPr>
              <a:t>the</a:t>
            </a:r>
            <a:r>
              <a:rPr lang="pt-BR" sz="3200" spc="-3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3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50" dirty="0">
                <a:solidFill>
                  <a:srgbClr val="F4F0EC"/>
                </a:solidFill>
                <a:latin typeface="Futura Bk MT"/>
                <a:cs typeface="Lucida Sans Unicode"/>
              </a:rPr>
              <a:t>benefit </a:t>
            </a:r>
            <a:r>
              <a:rPr sz="3200" spc="-95" dirty="0">
                <a:solidFill>
                  <a:srgbClr val="F4F0EC"/>
                </a:solidFill>
                <a:latin typeface="Futura Bk MT"/>
                <a:cs typeface="Lucida Sans Unicode"/>
              </a:rPr>
              <a:t>of </a:t>
            </a:r>
            <a:r>
              <a:rPr sz="3200" spc="-160" dirty="0">
                <a:solidFill>
                  <a:srgbClr val="F4F0EC"/>
                </a:solidFill>
                <a:latin typeface="Futura Bk MT"/>
                <a:cs typeface="Lucida Sans Unicode"/>
              </a:rPr>
              <a:t>long-term, </a:t>
            </a:r>
            <a:r>
              <a:rPr lang="pt-BR" sz="3200" spc="-16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135" dirty="0">
                <a:solidFill>
                  <a:srgbClr val="F4F0EC"/>
                </a:solidFill>
                <a:latin typeface="Futura Bk MT"/>
                <a:cs typeface="Lucida Sans Unicode"/>
              </a:rPr>
              <a:t>regular </a:t>
            </a:r>
            <a:r>
              <a:rPr sz="3200" spc="-70" dirty="0">
                <a:solidFill>
                  <a:srgbClr val="F4F0EC"/>
                </a:solidFill>
                <a:latin typeface="Futura Bk MT"/>
                <a:cs typeface="Lucida Sans Unicode"/>
              </a:rPr>
              <a:t>and</a:t>
            </a:r>
            <a:r>
              <a:rPr sz="3200" spc="-24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70" dirty="0">
                <a:solidFill>
                  <a:srgbClr val="F4F0EC"/>
                </a:solidFill>
                <a:latin typeface="Futura Bk MT"/>
                <a:cs typeface="Lucida Sans Unicode"/>
              </a:rPr>
              <a:t>diversified</a:t>
            </a:r>
            <a:r>
              <a:rPr lang="pt-BR" sz="3200" spc="-7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7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85" dirty="0">
                <a:solidFill>
                  <a:srgbClr val="F4F0EC"/>
                </a:solidFill>
                <a:latin typeface="Futura Bk MT"/>
                <a:cs typeface="Lucida Sans Unicode"/>
              </a:rPr>
              <a:t>investment.</a:t>
            </a:r>
            <a:endParaRPr sz="3200" dirty="0">
              <a:latin typeface="Futura Bk MT"/>
              <a:cs typeface="Lucida Sans Unicode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36387" y="2487158"/>
            <a:ext cx="3443214" cy="19704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>
                <a:latin typeface="Futura Md BT"/>
              </a:rPr>
              <a:t>A</a:t>
            </a:r>
            <a:r>
              <a:rPr spc="-85" dirty="0">
                <a:latin typeface="Futura Md BT"/>
              </a:rPr>
              <a:t> </a:t>
            </a:r>
            <a:r>
              <a:rPr spc="330" dirty="0">
                <a:latin typeface="Futura Md BT"/>
              </a:rPr>
              <a:t>Smart  </a:t>
            </a:r>
            <a:r>
              <a:rPr spc="235" dirty="0">
                <a:latin typeface="Futura Md BT"/>
              </a:rPr>
              <a:t>Investor</a:t>
            </a:r>
          </a:p>
        </p:txBody>
      </p:sp>
    </p:spTree>
    <p:extLst>
      <p:ext uri="{BB962C8B-B14F-4D97-AF65-F5344CB8AC3E}">
        <p14:creationId xmlns:p14="http://schemas.microsoft.com/office/powerpoint/2010/main" val="360503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070" y="0"/>
            <a:ext cx="3980962" cy="8290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0962" y="278954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0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84831" y="550288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54357" y="4658064"/>
            <a:ext cx="3916045" cy="1970405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sz="3200" spc="-95" dirty="0">
                <a:solidFill>
                  <a:srgbClr val="F4F0EC"/>
                </a:solidFill>
                <a:latin typeface="Futura Md BT"/>
                <a:cs typeface="Lucida Sans Unicode"/>
              </a:rPr>
              <a:t>plans </a:t>
            </a:r>
            <a:r>
              <a:rPr sz="3200" spc="-114" dirty="0">
                <a:solidFill>
                  <a:srgbClr val="F4F0EC"/>
                </a:solidFill>
                <a:latin typeface="Futura Md BT"/>
                <a:cs typeface="Lucida Sans Unicode"/>
              </a:rPr>
              <a:t>for </a:t>
            </a:r>
            <a:r>
              <a:rPr sz="3200" spc="-70" dirty="0">
                <a:solidFill>
                  <a:srgbClr val="F4F0EC"/>
                </a:solidFill>
                <a:latin typeface="Futura Md BT"/>
                <a:cs typeface="Lucida Sans Unicode"/>
              </a:rPr>
              <a:t>and</a:t>
            </a:r>
            <a:r>
              <a:rPr sz="3200" spc="-330" dirty="0">
                <a:solidFill>
                  <a:srgbClr val="F4F0EC"/>
                </a:solidFill>
                <a:latin typeface="Futura Md BT"/>
                <a:cs typeface="Lucida Sans Unicode"/>
              </a:rPr>
              <a:t> </a:t>
            </a:r>
            <a:r>
              <a:rPr sz="3200" spc="-50" dirty="0">
                <a:solidFill>
                  <a:srgbClr val="F4F0EC"/>
                </a:solidFill>
                <a:latin typeface="Futura Md BT"/>
                <a:cs typeface="Lucida Sans Unicode"/>
              </a:rPr>
              <a:t>invests  </a:t>
            </a:r>
            <a:r>
              <a:rPr sz="3200" spc="-55" dirty="0">
                <a:solidFill>
                  <a:srgbClr val="F4F0EC"/>
                </a:solidFill>
                <a:latin typeface="Futura Md BT"/>
                <a:cs typeface="Lucida Sans Unicode"/>
              </a:rPr>
              <a:t>according </a:t>
            </a:r>
            <a:r>
              <a:rPr sz="3200" spc="-20" dirty="0">
                <a:solidFill>
                  <a:srgbClr val="F4F0EC"/>
                </a:solidFill>
                <a:latin typeface="Futura Md BT"/>
                <a:cs typeface="Lucida Sans Unicode"/>
              </a:rPr>
              <a:t>to </a:t>
            </a:r>
            <a:r>
              <a:rPr sz="3200" spc="-155" dirty="0">
                <a:solidFill>
                  <a:srgbClr val="F4F0EC"/>
                </a:solidFill>
                <a:latin typeface="Futura Md BT"/>
                <a:cs typeface="Lucida Sans Unicode"/>
              </a:rPr>
              <a:t>his/her  </a:t>
            </a:r>
            <a:r>
              <a:rPr sz="3200" spc="-90" dirty="0">
                <a:solidFill>
                  <a:srgbClr val="F4F0EC"/>
                </a:solidFill>
                <a:latin typeface="Futura Md BT"/>
                <a:cs typeface="Lucida Sans Unicode"/>
              </a:rPr>
              <a:t>future </a:t>
            </a:r>
            <a:r>
              <a:rPr sz="3200" spc="-30" dirty="0">
                <a:solidFill>
                  <a:srgbClr val="F4F0EC"/>
                </a:solidFill>
                <a:latin typeface="Futura Md BT"/>
                <a:cs typeface="Lucida Sans Unicode"/>
              </a:rPr>
              <a:t>needs </a:t>
            </a:r>
            <a:r>
              <a:rPr sz="3200" spc="-70" dirty="0">
                <a:solidFill>
                  <a:srgbClr val="F4F0EC"/>
                </a:solidFill>
                <a:latin typeface="Futura Md BT"/>
                <a:cs typeface="Lucida Sans Unicode"/>
              </a:rPr>
              <a:t>and  </a:t>
            </a:r>
            <a:r>
              <a:rPr sz="3200" spc="-170" dirty="0">
                <a:solidFill>
                  <a:srgbClr val="F4F0EC"/>
                </a:solidFill>
                <a:latin typeface="Futura Md BT"/>
                <a:cs typeface="Lucida Sans Unicode"/>
              </a:rPr>
              <a:t>goals.</a:t>
            </a:r>
            <a:endParaRPr sz="3200" dirty="0">
              <a:latin typeface="Futura Md BT"/>
              <a:cs typeface="Lucida Sans Unicode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36387" y="2487158"/>
            <a:ext cx="3751986" cy="19704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>
                <a:latin typeface="Futura Md BT"/>
              </a:rPr>
              <a:t>A</a:t>
            </a:r>
            <a:r>
              <a:rPr spc="-85" dirty="0">
                <a:latin typeface="Futura Md BT"/>
              </a:rPr>
              <a:t> </a:t>
            </a:r>
            <a:r>
              <a:rPr spc="330" dirty="0">
                <a:latin typeface="Futura Md BT"/>
              </a:rPr>
              <a:t>Smart  </a:t>
            </a:r>
            <a:r>
              <a:rPr spc="23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070" y="1"/>
            <a:ext cx="3980962" cy="8290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0962" y="278954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0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84831" y="550288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36386" y="4677569"/>
            <a:ext cx="3914775" cy="2467983"/>
          </a:xfrm>
          <a:prstGeom prst="rect">
            <a:avLst/>
          </a:prstGeom>
        </p:spPr>
        <p:txBody>
          <a:bodyPr vert="horz" wrap="square" lIns="0" tIns="29845" rIns="0" bIns="0" rtlCol="0" anchor="t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lang="pt-BR" sz="3200" spc="-65" dirty="0">
                <a:solidFill>
                  <a:srgbClr val="F4F0EC"/>
                </a:solidFill>
                <a:latin typeface="Futura Bk MT"/>
                <a:cs typeface="Lucida Sans Unicode"/>
              </a:rPr>
              <a:t>understands </a:t>
            </a:r>
            <a:r>
              <a:rPr sz="3200" spc="-55" dirty="0" err="1">
                <a:solidFill>
                  <a:srgbClr val="F4F0EC"/>
                </a:solidFill>
                <a:latin typeface="Futura Bk MT"/>
                <a:cs typeface="Lucida Sans Unicode"/>
              </a:rPr>
              <a:t>what</a:t>
            </a:r>
            <a:r>
              <a:rPr lang="pt-BR" sz="3200" spc="-55" dirty="0">
                <a:solidFill>
                  <a:srgbClr val="F4F0EC"/>
                </a:solidFill>
                <a:latin typeface="Futura Bk MT"/>
                <a:cs typeface="Lucida Sans Unicode"/>
              </a:rPr>
              <a:t> </a:t>
            </a:r>
            <a:r>
              <a:rPr sz="3200" spc="-55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120" dirty="0" err="1">
                <a:solidFill>
                  <a:srgbClr val="F4F0EC"/>
                </a:solidFill>
                <a:latin typeface="Futura Bk MT"/>
                <a:cs typeface="Lucida Sans Unicode"/>
              </a:rPr>
              <a:t>he</a:t>
            </a:r>
            <a:r>
              <a:rPr sz="3200" spc="-120" dirty="0">
                <a:solidFill>
                  <a:srgbClr val="F4F0EC"/>
                </a:solidFill>
                <a:latin typeface="Futura Bk MT"/>
                <a:cs typeface="Lucida Sans Unicode"/>
              </a:rPr>
              <a:t>/</a:t>
            </a:r>
            <a:r>
              <a:rPr sz="3200" spc="-120" dirty="0" err="1">
                <a:solidFill>
                  <a:srgbClr val="F4F0EC"/>
                </a:solidFill>
                <a:latin typeface="Futura Bk MT"/>
                <a:cs typeface="Lucida Sans Unicode"/>
              </a:rPr>
              <a:t>she</a:t>
            </a:r>
            <a:r>
              <a:rPr sz="3200" spc="-12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100" dirty="0">
                <a:solidFill>
                  <a:srgbClr val="F4F0EC"/>
                </a:solidFill>
                <a:latin typeface="Futura Bk MT"/>
                <a:cs typeface="Lucida Sans Unicode"/>
              </a:rPr>
              <a:t>is </a:t>
            </a:r>
            <a:r>
              <a:rPr sz="3200" spc="-95" dirty="0">
                <a:solidFill>
                  <a:srgbClr val="F4F0EC"/>
                </a:solidFill>
                <a:latin typeface="Futura Bk MT"/>
                <a:cs typeface="Lucida Sans Unicode"/>
              </a:rPr>
              <a:t>putting</a:t>
            </a:r>
            <a:r>
              <a:rPr sz="3200" spc="-355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30" dirty="0">
                <a:solidFill>
                  <a:srgbClr val="F4F0EC"/>
                </a:solidFill>
                <a:latin typeface="Futura Bk MT"/>
                <a:cs typeface="Lucida Sans Unicode"/>
              </a:rPr>
              <a:t>the</a:t>
            </a:r>
            <a:r>
              <a:rPr lang="pt-BR" sz="3200" spc="-30" dirty="0">
                <a:solidFill>
                  <a:srgbClr val="F4F0EC"/>
                </a:solidFill>
                <a:latin typeface="Futura Bk MT"/>
                <a:cs typeface="Lucida Sans Unicode"/>
              </a:rPr>
              <a:t> </a:t>
            </a:r>
            <a:r>
              <a:rPr sz="3200" spc="-3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45" dirty="0">
                <a:solidFill>
                  <a:srgbClr val="F4F0EC"/>
                </a:solidFill>
                <a:latin typeface="Futura Bk MT"/>
                <a:cs typeface="Lucida Sans Unicode"/>
              </a:rPr>
              <a:t>money </a:t>
            </a:r>
            <a:r>
              <a:rPr sz="3200" spc="-95" dirty="0">
                <a:solidFill>
                  <a:srgbClr val="F4F0EC"/>
                </a:solidFill>
                <a:latin typeface="Futura Bk MT"/>
                <a:cs typeface="Lucida Sans Unicode"/>
              </a:rPr>
              <a:t>into </a:t>
            </a:r>
            <a:r>
              <a:rPr sz="3200" spc="-55" dirty="0">
                <a:solidFill>
                  <a:srgbClr val="F4F0EC"/>
                </a:solidFill>
                <a:latin typeface="Futura Bk MT"/>
                <a:cs typeface="Lucida Sans Unicode"/>
              </a:rPr>
              <a:t>(“Look</a:t>
            </a:r>
            <a:r>
              <a:rPr lang="pt-BR" sz="3200" spc="-55" dirty="0">
                <a:solidFill>
                  <a:srgbClr val="F4F0EC"/>
                </a:solidFill>
                <a:latin typeface="Futura Bk MT"/>
                <a:cs typeface="Lucida Sans Unicode"/>
              </a:rPr>
              <a:t> </a:t>
            </a:r>
            <a:r>
              <a:rPr sz="3200" spc="-55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50" dirty="0">
                <a:solidFill>
                  <a:srgbClr val="F4F0EC"/>
                </a:solidFill>
                <a:latin typeface="Futura Bk MT"/>
                <a:cs typeface="Lucida Sans Unicode"/>
              </a:rPr>
              <a:t>before </a:t>
            </a:r>
            <a:r>
              <a:rPr sz="3200" spc="-45" dirty="0">
                <a:solidFill>
                  <a:srgbClr val="F4F0EC"/>
                </a:solidFill>
                <a:latin typeface="Futura Bk MT"/>
                <a:cs typeface="Lucida Sans Unicode"/>
              </a:rPr>
              <a:t>you</a:t>
            </a:r>
            <a:r>
              <a:rPr sz="3200" spc="-295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75" dirty="0">
                <a:solidFill>
                  <a:srgbClr val="F4F0EC"/>
                </a:solidFill>
                <a:latin typeface="Futura Bk MT"/>
                <a:cs typeface="Lucida Sans Unicode"/>
              </a:rPr>
              <a:t>leap”).</a:t>
            </a:r>
            <a:endParaRPr lang="pt-BR" sz="3200" dirty="0">
              <a:latin typeface="Futura Bk MT"/>
              <a:cs typeface="Lucida Sans Unicode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36386" y="2487161"/>
            <a:ext cx="3721313" cy="1967846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>
                <a:latin typeface="Futura Md BT"/>
              </a:rPr>
              <a:t>A</a:t>
            </a:r>
            <a:r>
              <a:rPr spc="-85" dirty="0">
                <a:latin typeface="Futura Md BT"/>
              </a:rPr>
              <a:t> </a:t>
            </a:r>
            <a:r>
              <a:rPr spc="330" dirty="0">
                <a:latin typeface="Futura Md BT"/>
              </a:rPr>
              <a:t>Smart</a:t>
            </a:r>
            <a:r>
              <a:rPr lang="pt-BR" spc="330" dirty="0">
                <a:latin typeface="Futura Md BT"/>
              </a:rPr>
              <a:t>  </a:t>
            </a:r>
            <a:br>
              <a:rPr lang="pt-BR" spc="330" dirty="0">
                <a:latin typeface="Futura Md BT"/>
              </a:rPr>
            </a:br>
            <a:r>
              <a:rPr spc="23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28262" y="4644072"/>
            <a:ext cx="4125595" cy="998855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sz="3200" spc="-100" dirty="0">
                <a:solidFill>
                  <a:srgbClr val="F4F0EC"/>
                </a:solidFill>
                <a:latin typeface="Futura Bk MT"/>
                <a:cs typeface="Lucida Sans Unicode"/>
              </a:rPr>
              <a:t>recognizes </a:t>
            </a:r>
            <a:r>
              <a:rPr sz="3200" spc="-30" dirty="0">
                <a:solidFill>
                  <a:srgbClr val="F4F0EC"/>
                </a:solidFill>
                <a:latin typeface="Futura Bk MT"/>
                <a:cs typeface="Lucida Sans Unicode"/>
              </a:rPr>
              <a:t>the </a:t>
            </a:r>
            <a:r>
              <a:rPr sz="3200" spc="-55" dirty="0">
                <a:solidFill>
                  <a:srgbClr val="F4F0EC"/>
                </a:solidFill>
                <a:latin typeface="Futura Bk MT"/>
                <a:cs typeface="Lucida Sans Unicode"/>
              </a:rPr>
              <a:t>power  </a:t>
            </a:r>
            <a:r>
              <a:rPr sz="3200" spc="-95" dirty="0">
                <a:solidFill>
                  <a:srgbClr val="F4F0EC"/>
                </a:solidFill>
                <a:latin typeface="Futura Bk MT"/>
                <a:cs typeface="Lucida Sans Unicode"/>
              </a:rPr>
              <a:t>of </a:t>
            </a:r>
            <a:r>
              <a:rPr sz="3200" spc="-55" dirty="0">
                <a:solidFill>
                  <a:srgbClr val="F4F0EC"/>
                </a:solidFill>
                <a:latin typeface="Futura Bk MT"/>
                <a:cs typeface="Lucida Sans Unicode"/>
              </a:rPr>
              <a:t>compound</a:t>
            </a:r>
            <a:r>
              <a:rPr sz="3200" spc="-30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50" dirty="0">
                <a:solidFill>
                  <a:srgbClr val="F4F0EC"/>
                </a:solidFill>
                <a:latin typeface="Futura Bk MT"/>
                <a:cs typeface="Lucida Sans Unicode"/>
              </a:rPr>
              <a:t>interest</a:t>
            </a:r>
            <a:endParaRPr sz="3200" dirty="0">
              <a:latin typeface="Futura Bk MT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28262" y="2487158"/>
            <a:ext cx="3418836" cy="19704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z="6350" spc="434" dirty="0">
                <a:solidFill>
                  <a:srgbClr val="F4F0EC"/>
                </a:solidFill>
                <a:latin typeface="Futura Md BT"/>
                <a:cs typeface="Gill Sans MT"/>
              </a:rPr>
              <a:t>A</a:t>
            </a:r>
            <a:r>
              <a:rPr sz="6350" spc="-85" dirty="0">
                <a:solidFill>
                  <a:srgbClr val="F4F0EC"/>
                </a:solidFill>
                <a:latin typeface="Futura Md BT"/>
                <a:cs typeface="Gill Sans MT"/>
              </a:rPr>
              <a:t> </a:t>
            </a:r>
            <a:r>
              <a:rPr sz="6350" spc="330" dirty="0">
                <a:solidFill>
                  <a:srgbClr val="F4F0EC"/>
                </a:solidFill>
                <a:latin typeface="Futura Md BT"/>
                <a:cs typeface="Gill Sans MT"/>
              </a:rPr>
              <a:t>Smart  </a:t>
            </a:r>
            <a:r>
              <a:rPr sz="6350" spc="235" dirty="0">
                <a:solidFill>
                  <a:srgbClr val="F4F0EC"/>
                </a:solidFill>
                <a:latin typeface="Futura Md BT"/>
                <a:cs typeface="Gill Sans MT"/>
              </a:rPr>
              <a:t>Investor</a:t>
            </a:r>
            <a:endParaRPr sz="6350" dirty="0">
              <a:latin typeface="Futura Md BT"/>
              <a:cs typeface="Gill Sans M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070" y="2"/>
            <a:ext cx="3980962" cy="82902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0962" y="278957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0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84831" y="550288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30371" y="4680125"/>
            <a:ext cx="4397746" cy="439928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>
              <a:lnSpc>
                <a:spcPts val="3820"/>
              </a:lnSpc>
              <a:spcBef>
                <a:spcPts val="240"/>
              </a:spcBef>
            </a:pPr>
            <a:r>
              <a:rPr sz="3200" spc="-65" dirty="0">
                <a:solidFill>
                  <a:srgbClr val="F4F0EC"/>
                </a:solidFill>
                <a:latin typeface="Futura Bk MT"/>
                <a:cs typeface="Lucida Sans Unicode"/>
              </a:rPr>
              <a:t>understands </a:t>
            </a:r>
            <a:r>
              <a:rPr sz="3200" spc="-35" dirty="0">
                <a:solidFill>
                  <a:srgbClr val="F4F0EC"/>
                </a:solidFill>
                <a:latin typeface="Futura Bk MT"/>
                <a:cs typeface="Lucida Sans Unicode"/>
              </a:rPr>
              <a:t>that  </a:t>
            </a:r>
            <a:r>
              <a:rPr sz="3200" spc="-114" dirty="0">
                <a:solidFill>
                  <a:srgbClr val="F4F0EC"/>
                </a:solidFill>
                <a:latin typeface="Futura Bk MT"/>
                <a:cs typeface="Lucida Sans Unicode"/>
              </a:rPr>
              <a:t>digital </a:t>
            </a:r>
            <a:r>
              <a:rPr sz="3200" spc="-75" dirty="0">
                <a:solidFill>
                  <a:srgbClr val="F4F0EC"/>
                </a:solidFill>
                <a:latin typeface="Futura Bk MT"/>
                <a:cs typeface="Lucida Sans Unicode"/>
              </a:rPr>
              <a:t>tools </a:t>
            </a:r>
            <a:r>
              <a:rPr sz="3200" spc="-10" dirty="0">
                <a:solidFill>
                  <a:srgbClr val="F4F0EC"/>
                </a:solidFill>
                <a:latin typeface="Futura Bk MT"/>
                <a:cs typeface="Lucida Sans Unicode"/>
              </a:rPr>
              <a:t>can</a:t>
            </a:r>
            <a:r>
              <a:rPr sz="3200" spc="-36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100" dirty="0">
                <a:solidFill>
                  <a:srgbClr val="F4F0EC"/>
                </a:solidFill>
                <a:latin typeface="Futura Bk MT"/>
                <a:cs typeface="Lucida Sans Unicode"/>
              </a:rPr>
              <a:t>make  </a:t>
            </a:r>
            <a:r>
              <a:rPr sz="3200" spc="-95" dirty="0">
                <a:solidFill>
                  <a:srgbClr val="F4F0EC"/>
                </a:solidFill>
                <a:latin typeface="Futura Bk MT"/>
                <a:cs typeface="Lucida Sans Unicode"/>
              </a:rPr>
              <a:t>investing </a:t>
            </a:r>
            <a:r>
              <a:rPr sz="3200" spc="-85" dirty="0">
                <a:solidFill>
                  <a:srgbClr val="F4F0EC"/>
                </a:solidFill>
                <a:latin typeface="Futura Bk MT"/>
                <a:cs typeface="Lucida Sans Unicode"/>
              </a:rPr>
              <a:t>quick </a:t>
            </a:r>
            <a:r>
              <a:rPr sz="3200" spc="-70" dirty="0">
                <a:solidFill>
                  <a:srgbClr val="F4F0EC"/>
                </a:solidFill>
                <a:latin typeface="Futura Bk MT"/>
                <a:cs typeface="Lucida Sans Unicode"/>
              </a:rPr>
              <a:t>and  </a:t>
            </a:r>
            <a:r>
              <a:rPr sz="3200" spc="15" dirty="0">
                <a:solidFill>
                  <a:srgbClr val="F4F0EC"/>
                </a:solidFill>
                <a:latin typeface="Futura Bk MT"/>
                <a:cs typeface="Lucida Sans Unicode"/>
              </a:rPr>
              <a:t>easy </a:t>
            </a:r>
            <a:r>
              <a:rPr sz="3200" spc="-70" dirty="0">
                <a:solidFill>
                  <a:srgbClr val="F4F0EC"/>
                </a:solidFill>
                <a:latin typeface="Futura Bk MT"/>
                <a:cs typeface="Lucida Sans Unicode"/>
              </a:rPr>
              <a:t>and </a:t>
            </a:r>
            <a:r>
              <a:rPr sz="3200" spc="-90" dirty="0">
                <a:solidFill>
                  <a:srgbClr val="F4F0EC"/>
                </a:solidFill>
                <a:latin typeface="Futura Bk MT"/>
                <a:cs typeface="Lucida Sans Unicode"/>
              </a:rPr>
              <a:t>help </a:t>
            </a:r>
            <a:r>
              <a:rPr sz="3200" spc="-55" dirty="0">
                <a:solidFill>
                  <a:srgbClr val="F4F0EC"/>
                </a:solidFill>
                <a:latin typeface="Futura Bk MT"/>
                <a:cs typeface="Lucida Sans Unicode"/>
              </a:rPr>
              <a:t>them  </a:t>
            </a:r>
            <a:r>
              <a:rPr sz="3200" spc="-100" dirty="0">
                <a:solidFill>
                  <a:srgbClr val="F4F0EC"/>
                </a:solidFill>
                <a:latin typeface="Futura Bk MT"/>
                <a:cs typeface="Lucida Sans Unicode"/>
              </a:rPr>
              <a:t>make </a:t>
            </a:r>
            <a:r>
              <a:rPr sz="3200" spc="-80" dirty="0">
                <a:solidFill>
                  <a:srgbClr val="F4F0EC"/>
                </a:solidFill>
                <a:latin typeface="Futura Bk MT"/>
                <a:cs typeface="Lucida Sans Unicode"/>
              </a:rPr>
              <a:t>more </a:t>
            </a:r>
            <a:r>
              <a:rPr sz="3200" spc="-100" dirty="0">
                <a:solidFill>
                  <a:srgbClr val="F4F0EC"/>
                </a:solidFill>
                <a:latin typeface="Futura Bk MT"/>
                <a:cs typeface="Lucida Sans Unicode"/>
              </a:rPr>
              <a:t>informed  </a:t>
            </a:r>
            <a:r>
              <a:rPr sz="3200" spc="-55" dirty="0">
                <a:solidFill>
                  <a:srgbClr val="F4F0EC"/>
                </a:solidFill>
                <a:latin typeface="Futura Bk MT"/>
                <a:cs typeface="Lucida Sans Unicode"/>
              </a:rPr>
              <a:t>investment </a:t>
            </a:r>
            <a:r>
              <a:rPr sz="3200" spc="-50" dirty="0">
                <a:solidFill>
                  <a:srgbClr val="F4F0EC"/>
                </a:solidFill>
                <a:latin typeface="Futura Bk MT"/>
                <a:cs typeface="Lucida Sans Unicode"/>
              </a:rPr>
              <a:t>decisions  </a:t>
            </a:r>
            <a:r>
              <a:rPr sz="3200" spc="-40" dirty="0">
                <a:solidFill>
                  <a:srgbClr val="F4F0EC"/>
                </a:solidFill>
                <a:latin typeface="Futura Bk MT"/>
                <a:cs typeface="Lucida Sans Unicode"/>
              </a:rPr>
              <a:t>as </a:t>
            </a:r>
            <a:r>
              <a:rPr sz="3200" dirty="0">
                <a:solidFill>
                  <a:srgbClr val="F4F0EC"/>
                </a:solidFill>
                <a:latin typeface="Futura Bk MT"/>
                <a:cs typeface="Lucida Sans Unicode"/>
              </a:rPr>
              <a:t>they </a:t>
            </a:r>
            <a:r>
              <a:rPr sz="3200" spc="15" dirty="0">
                <a:solidFill>
                  <a:srgbClr val="F4F0EC"/>
                </a:solidFill>
                <a:latin typeface="Futura Bk MT"/>
                <a:cs typeface="Lucida Sans Unicode"/>
              </a:rPr>
              <a:t>create </a:t>
            </a:r>
            <a:r>
              <a:rPr sz="3200" spc="-40" dirty="0">
                <a:solidFill>
                  <a:srgbClr val="F4F0EC"/>
                </a:solidFill>
                <a:latin typeface="Futura Bk MT"/>
                <a:cs typeface="Lucida Sans Unicode"/>
              </a:rPr>
              <a:t>a</a:t>
            </a:r>
            <a:r>
              <a:rPr sz="3200" spc="-68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185" dirty="0">
                <a:solidFill>
                  <a:srgbClr val="F4F0EC"/>
                </a:solidFill>
                <a:latin typeface="Futura Bk MT"/>
                <a:cs typeface="Lucida Sans Unicode"/>
              </a:rPr>
              <a:t>long-  </a:t>
            </a:r>
            <a:r>
              <a:rPr sz="3200" spc="-135" dirty="0">
                <a:solidFill>
                  <a:srgbClr val="F4F0EC"/>
                </a:solidFill>
                <a:latin typeface="Futura Bk MT"/>
                <a:cs typeface="Lucida Sans Unicode"/>
              </a:rPr>
              <a:t>term, </a:t>
            </a:r>
            <a:r>
              <a:rPr sz="3200" spc="-155" dirty="0">
                <a:solidFill>
                  <a:srgbClr val="F4F0EC"/>
                </a:solidFill>
                <a:latin typeface="Futura Bk MT"/>
                <a:cs typeface="Lucida Sans Unicode"/>
              </a:rPr>
              <a:t>risk </a:t>
            </a:r>
            <a:r>
              <a:rPr sz="3200" spc="-55" dirty="0">
                <a:solidFill>
                  <a:srgbClr val="F4F0EC"/>
                </a:solidFill>
                <a:latin typeface="Futura Bk MT"/>
                <a:cs typeface="Lucida Sans Unicode"/>
              </a:rPr>
              <a:t>appropriate  investment</a:t>
            </a:r>
            <a:r>
              <a:rPr sz="3200" spc="-170" dirty="0">
                <a:solidFill>
                  <a:srgbClr val="F4F0EC"/>
                </a:solidFill>
                <a:latin typeface="Futura Bk MT"/>
                <a:cs typeface="Lucida Sans Unicode"/>
              </a:rPr>
              <a:t> </a:t>
            </a:r>
            <a:r>
              <a:rPr sz="3200" spc="-165" dirty="0">
                <a:solidFill>
                  <a:srgbClr val="F4F0EC"/>
                </a:solidFill>
                <a:latin typeface="Futura Bk MT"/>
                <a:cs typeface="Lucida Sans Unicode"/>
              </a:rPr>
              <a:t>plan.</a:t>
            </a:r>
            <a:endParaRPr sz="3200" dirty="0">
              <a:latin typeface="Futura Bk MT"/>
              <a:cs typeface="Lucida Sans Unicode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36387" y="2487161"/>
            <a:ext cx="3410711" cy="19704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>
                <a:latin typeface="Futura Md BT"/>
              </a:rPr>
              <a:t>A</a:t>
            </a:r>
            <a:r>
              <a:rPr spc="-85" dirty="0">
                <a:latin typeface="Futura Md BT"/>
              </a:rPr>
              <a:t> </a:t>
            </a:r>
            <a:r>
              <a:rPr spc="330" dirty="0">
                <a:latin typeface="Futura Md BT"/>
              </a:rPr>
              <a:t>Smart  </a:t>
            </a:r>
            <a:r>
              <a:rPr spc="23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070" y="0"/>
            <a:ext cx="3980962" cy="8290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0962" y="278953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0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84831" y="550285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36387" y="4844235"/>
            <a:ext cx="3884295" cy="1970405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sz="3200" spc="295" dirty="0">
                <a:solidFill>
                  <a:srgbClr val="F4F0EC"/>
                </a:solidFill>
                <a:latin typeface="Futura Bk MT"/>
                <a:cs typeface="Calibri"/>
              </a:rPr>
              <a:t>assesses </a:t>
            </a:r>
            <a:r>
              <a:rPr sz="3200" spc="175" dirty="0">
                <a:solidFill>
                  <a:srgbClr val="F4F0EC"/>
                </a:solidFill>
                <a:latin typeface="Futura Bk MT"/>
                <a:cs typeface="Calibri"/>
              </a:rPr>
              <a:t>the</a:t>
            </a:r>
            <a:r>
              <a:rPr sz="3200" spc="-135" dirty="0">
                <a:solidFill>
                  <a:srgbClr val="F4F0EC"/>
                </a:solidFill>
                <a:latin typeface="Futura Bk MT"/>
                <a:cs typeface="Calibri"/>
              </a:rPr>
              <a:t> </a:t>
            </a:r>
            <a:r>
              <a:rPr sz="3200" spc="245" dirty="0">
                <a:solidFill>
                  <a:srgbClr val="F4F0EC"/>
                </a:solidFill>
                <a:latin typeface="Futura Bk MT"/>
                <a:cs typeface="Calibri"/>
              </a:rPr>
              <a:t>impact  </a:t>
            </a:r>
            <a:r>
              <a:rPr sz="3200" spc="145" dirty="0">
                <a:solidFill>
                  <a:srgbClr val="F4F0EC"/>
                </a:solidFill>
                <a:latin typeface="Futura Bk MT"/>
                <a:cs typeface="Calibri"/>
              </a:rPr>
              <a:t>of </a:t>
            </a:r>
            <a:r>
              <a:rPr sz="3200" spc="215" dirty="0">
                <a:solidFill>
                  <a:srgbClr val="F4F0EC"/>
                </a:solidFill>
                <a:latin typeface="Futura Bk MT"/>
                <a:cs typeface="Calibri"/>
              </a:rPr>
              <a:t>fees </a:t>
            </a:r>
            <a:r>
              <a:rPr sz="3200" spc="155" dirty="0">
                <a:solidFill>
                  <a:srgbClr val="F4F0EC"/>
                </a:solidFill>
                <a:latin typeface="Futura Bk MT"/>
                <a:cs typeface="Calibri"/>
              </a:rPr>
              <a:t>when  </a:t>
            </a:r>
            <a:r>
              <a:rPr sz="3200" spc="220" dirty="0">
                <a:solidFill>
                  <a:srgbClr val="F4F0EC"/>
                </a:solidFill>
                <a:latin typeface="Futura Bk MT"/>
                <a:cs typeface="Calibri"/>
              </a:rPr>
              <a:t>choosing </a:t>
            </a:r>
            <a:r>
              <a:rPr sz="3200" spc="170" dirty="0">
                <a:solidFill>
                  <a:srgbClr val="F4F0EC"/>
                </a:solidFill>
                <a:latin typeface="Futura Bk MT"/>
                <a:cs typeface="Calibri"/>
              </a:rPr>
              <a:t>an  </a:t>
            </a:r>
            <a:r>
              <a:rPr sz="3200" spc="160" dirty="0">
                <a:solidFill>
                  <a:srgbClr val="F4F0EC"/>
                </a:solidFill>
                <a:latin typeface="Futura Bk MT"/>
                <a:cs typeface="Calibri"/>
              </a:rPr>
              <a:t>investment.</a:t>
            </a:r>
            <a:endParaRPr sz="3200" dirty="0">
              <a:latin typeface="Futura Bk MT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36387" y="2487158"/>
            <a:ext cx="3589475" cy="19704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>
                <a:latin typeface="Futura Md BT"/>
              </a:rPr>
              <a:t>A</a:t>
            </a:r>
            <a:r>
              <a:rPr spc="-85" dirty="0">
                <a:latin typeface="Futura Md BT"/>
              </a:rPr>
              <a:t> </a:t>
            </a:r>
            <a:r>
              <a:rPr spc="330" dirty="0">
                <a:latin typeface="Futura Md BT"/>
              </a:rPr>
              <a:t>Smart  </a:t>
            </a:r>
            <a:r>
              <a:rPr spc="23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070" y="0"/>
            <a:ext cx="3980962" cy="8290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0962" y="278954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0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84831" y="550288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28262" y="4832530"/>
            <a:ext cx="3924300" cy="2954014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sz="3200" spc="215" dirty="0">
                <a:solidFill>
                  <a:srgbClr val="F4F0EC"/>
                </a:solidFill>
                <a:latin typeface="Futura Bk MT"/>
                <a:cs typeface="Calibri"/>
              </a:rPr>
              <a:t>understands </a:t>
            </a:r>
            <a:r>
              <a:rPr sz="3200" spc="175" dirty="0">
                <a:solidFill>
                  <a:srgbClr val="F4F0EC"/>
                </a:solidFill>
                <a:latin typeface="Futura Bk MT"/>
                <a:cs typeface="Calibri"/>
              </a:rPr>
              <a:t>the  </a:t>
            </a:r>
            <a:r>
              <a:rPr sz="3200" spc="170" dirty="0">
                <a:solidFill>
                  <a:srgbClr val="F4F0EC"/>
                </a:solidFill>
                <a:latin typeface="Futura Bk MT"/>
                <a:cs typeface="Calibri"/>
              </a:rPr>
              <a:t>benefit </a:t>
            </a:r>
            <a:r>
              <a:rPr sz="3200" spc="145" dirty="0">
                <a:solidFill>
                  <a:srgbClr val="F4F0EC"/>
                </a:solidFill>
                <a:latin typeface="Futura Bk MT"/>
                <a:cs typeface="Calibri"/>
              </a:rPr>
              <a:t>of</a:t>
            </a:r>
            <a:r>
              <a:rPr sz="3200" dirty="0">
                <a:solidFill>
                  <a:srgbClr val="F4F0EC"/>
                </a:solidFill>
                <a:latin typeface="Futura Bk MT"/>
                <a:cs typeface="Calibri"/>
              </a:rPr>
              <a:t> </a:t>
            </a:r>
            <a:r>
              <a:rPr sz="3200" spc="170" dirty="0">
                <a:solidFill>
                  <a:srgbClr val="F4F0EC"/>
                </a:solidFill>
                <a:latin typeface="Futura Bk MT"/>
                <a:cs typeface="Calibri"/>
              </a:rPr>
              <a:t>long-term,  </a:t>
            </a:r>
            <a:r>
              <a:rPr sz="3200" spc="175" dirty="0">
                <a:solidFill>
                  <a:srgbClr val="F4F0EC"/>
                </a:solidFill>
                <a:latin typeface="Futura Bk MT"/>
                <a:cs typeface="Calibri"/>
              </a:rPr>
              <a:t>risk-appropriate,  </a:t>
            </a:r>
            <a:r>
              <a:rPr sz="3200" spc="135" dirty="0">
                <a:solidFill>
                  <a:srgbClr val="F4F0EC"/>
                </a:solidFill>
                <a:latin typeface="Futura Bk MT"/>
                <a:cs typeface="Calibri"/>
              </a:rPr>
              <a:t>diversified, </a:t>
            </a:r>
            <a:r>
              <a:rPr sz="3200" spc="220" dirty="0">
                <a:solidFill>
                  <a:srgbClr val="F4F0EC"/>
                </a:solidFill>
                <a:latin typeface="Futura Bk MT"/>
                <a:cs typeface="Calibri"/>
              </a:rPr>
              <a:t>and  </a:t>
            </a:r>
            <a:r>
              <a:rPr sz="3200" spc="120" dirty="0">
                <a:solidFill>
                  <a:srgbClr val="F4F0EC"/>
                </a:solidFill>
                <a:latin typeface="Futura Bk MT"/>
                <a:cs typeface="Calibri"/>
              </a:rPr>
              <a:t>regular</a:t>
            </a:r>
            <a:r>
              <a:rPr sz="3200" spc="110" dirty="0">
                <a:solidFill>
                  <a:srgbClr val="F4F0EC"/>
                </a:solidFill>
                <a:latin typeface="Futura Bk MT"/>
                <a:cs typeface="Calibri"/>
              </a:rPr>
              <a:t> </a:t>
            </a:r>
            <a:r>
              <a:rPr sz="3200" spc="135" dirty="0">
                <a:solidFill>
                  <a:srgbClr val="F4F0EC"/>
                </a:solidFill>
                <a:latin typeface="Futura Bk MT"/>
                <a:cs typeface="Calibri"/>
              </a:rPr>
              <a:t>investing.</a:t>
            </a:r>
            <a:endParaRPr sz="3200" dirty="0">
              <a:latin typeface="Futura Bk MT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36387" y="2487158"/>
            <a:ext cx="3459465" cy="19704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>
                <a:latin typeface="Futura Md BT"/>
              </a:rPr>
              <a:t>A</a:t>
            </a:r>
            <a:r>
              <a:rPr spc="-85" dirty="0">
                <a:latin typeface="Futura Md BT"/>
              </a:rPr>
              <a:t> </a:t>
            </a:r>
            <a:r>
              <a:rPr spc="330" dirty="0">
                <a:latin typeface="Futura Md BT"/>
              </a:rPr>
              <a:t>Smart  </a:t>
            </a:r>
            <a:r>
              <a:rPr spc="23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54070" y="1"/>
            <a:ext cx="3980962" cy="82902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0962" y="278954"/>
            <a:ext cx="3086100" cy="1985645"/>
          </a:xfrm>
          <a:custGeom>
            <a:avLst/>
            <a:gdLst/>
            <a:ahLst/>
            <a:cxnLst/>
            <a:rect l="l" t="t" r="r" b="b"/>
            <a:pathLst>
              <a:path w="3086100" h="1985645">
                <a:moveTo>
                  <a:pt x="0" y="0"/>
                </a:moveTo>
                <a:lnTo>
                  <a:pt x="3086101" y="0"/>
                </a:lnTo>
                <a:lnTo>
                  <a:pt x="3086101" y="1985070"/>
                </a:lnTo>
                <a:lnTo>
                  <a:pt x="0" y="1985070"/>
                </a:lnTo>
                <a:lnTo>
                  <a:pt x="0" y="0"/>
                </a:lnTo>
                <a:close/>
              </a:path>
            </a:pathLst>
          </a:custGeom>
          <a:solidFill>
            <a:srgbClr val="F4F0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84831" y="550288"/>
            <a:ext cx="2800349" cy="1438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28262" y="4832530"/>
            <a:ext cx="4339038" cy="4415952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3829"/>
              </a:lnSpc>
              <a:spcBef>
                <a:spcPts val="235"/>
              </a:spcBef>
            </a:pPr>
            <a:r>
              <a:rPr sz="3200" spc="235" dirty="0">
                <a:solidFill>
                  <a:srgbClr val="F4F0EC"/>
                </a:solidFill>
                <a:latin typeface="Futura Bk MT"/>
                <a:cs typeface="Calibri"/>
              </a:rPr>
              <a:t>considers </a:t>
            </a:r>
            <a:r>
              <a:rPr sz="3200" spc="175" dirty="0">
                <a:solidFill>
                  <a:srgbClr val="F4F0EC"/>
                </a:solidFill>
                <a:latin typeface="Futura Bk MT"/>
                <a:cs typeface="Calibri"/>
              </a:rPr>
              <a:t>the </a:t>
            </a:r>
            <a:r>
              <a:rPr sz="3200" spc="245" dirty="0">
                <a:solidFill>
                  <a:srgbClr val="F4F0EC"/>
                </a:solidFill>
                <a:latin typeface="Futura Bk MT"/>
                <a:cs typeface="Calibri"/>
              </a:rPr>
              <a:t>impact  </a:t>
            </a:r>
            <a:r>
              <a:rPr sz="3200" spc="145" dirty="0">
                <a:solidFill>
                  <a:srgbClr val="F4F0EC"/>
                </a:solidFill>
                <a:latin typeface="Futura Bk MT"/>
                <a:cs typeface="Calibri"/>
              </a:rPr>
              <a:t>of </a:t>
            </a:r>
            <a:r>
              <a:rPr sz="3200" spc="215" dirty="0">
                <a:solidFill>
                  <a:srgbClr val="F4F0EC"/>
                </a:solidFill>
                <a:latin typeface="Futura Bk MT"/>
                <a:cs typeface="Calibri"/>
              </a:rPr>
              <a:t>fees </a:t>
            </a:r>
            <a:r>
              <a:rPr sz="3200" spc="220" dirty="0">
                <a:solidFill>
                  <a:srgbClr val="F4F0EC"/>
                </a:solidFill>
                <a:latin typeface="Futura Bk MT"/>
                <a:cs typeface="Calibri"/>
              </a:rPr>
              <a:t>and </a:t>
            </a:r>
            <a:r>
              <a:rPr sz="3200" spc="175" dirty="0">
                <a:solidFill>
                  <a:srgbClr val="F4F0EC"/>
                </a:solidFill>
                <a:latin typeface="Futura Bk MT"/>
                <a:cs typeface="Calibri"/>
              </a:rPr>
              <a:t>the </a:t>
            </a:r>
            <a:r>
              <a:rPr sz="3200" spc="204" dirty="0">
                <a:solidFill>
                  <a:srgbClr val="F4F0EC"/>
                </a:solidFill>
                <a:latin typeface="Futura Bk MT"/>
                <a:cs typeface="Calibri"/>
              </a:rPr>
              <a:t>effect  </a:t>
            </a:r>
            <a:r>
              <a:rPr sz="3200" spc="145" dirty="0">
                <a:solidFill>
                  <a:srgbClr val="F4F0EC"/>
                </a:solidFill>
                <a:latin typeface="Futura Bk MT"/>
                <a:cs typeface="Calibri"/>
              </a:rPr>
              <a:t>of </a:t>
            </a:r>
            <a:r>
              <a:rPr sz="3200" spc="260" dirty="0">
                <a:solidFill>
                  <a:srgbClr val="F4F0EC"/>
                </a:solidFill>
                <a:latin typeface="Futura Bk MT"/>
                <a:cs typeface="Calibri"/>
              </a:rPr>
              <a:t>compound</a:t>
            </a:r>
            <a:r>
              <a:rPr sz="3200" spc="40" dirty="0">
                <a:solidFill>
                  <a:srgbClr val="F4F0EC"/>
                </a:solidFill>
                <a:latin typeface="Futura Bk MT"/>
                <a:cs typeface="Calibri"/>
              </a:rPr>
              <a:t> </a:t>
            </a:r>
            <a:r>
              <a:rPr sz="3200" spc="165" dirty="0">
                <a:solidFill>
                  <a:srgbClr val="F4F0EC"/>
                </a:solidFill>
                <a:latin typeface="Futura Bk MT"/>
                <a:cs typeface="Calibri"/>
              </a:rPr>
              <a:t>interest</a:t>
            </a:r>
            <a:endParaRPr sz="3200" dirty="0">
              <a:latin typeface="Futura Bk MT"/>
              <a:cs typeface="Calibri"/>
            </a:endParaRPr>
          </a:p>
          <a:p>
            <a:pPr marL="12700">
              <a:lnSpc>
                <a:spcPts val="3679"/>
              </a:lnSpc>
            </a:pPr>
            <a:r>
              <a:rPr sz="3200" spc="455" dirty="0">
                <a:solidFill>
                  <a:srgbClr val="F4F0EC"/>
                </a:solidFill>
                <a:latin typeface="Futura Bk MT"/>
                <a:cs typeface="Calibri"/>
              </a:rPr>
              <a:t>– </a:t>
            </a:r>
            <a:r>
              <a:rPr sz="3200" spc="220" dirty="0">
                <a:solidFill>
                  <a:srgbClr val="F4F0EC"/>
                </a:solidFill>
                <a:latin typeface="Futura Bk MT"/>
                <a:cs typeface="Calibri"/>
              </a:rPr>
              <a:t>and</a:t>
            </a:r>
            <a:r>
              <a:rPr sz="3200" spc="-225" dirty="0">
                <a:solidFill>
                  <a:srgbClr val="F4F0EC"/>
                </a:solidFill>
                <a:latin typeface="Futura Bk MT"/>
                <a:cs typeface="Calibri"/>
              </a:rPr>
              <a:t> </a:t>
            </a:r>
            <a:r>
              <a:rPr sz="3200" spc="190" dirty="0">
                <a:solidFill>
                  <a:srgbClr val="F4F0EC"/>
                </a:solidFill>
                <a:latin typeface="Futura Bk MT"/>
                <a:cs typeface="Calibri"/>
              </a:rPr>
              <a:t>always</a:t>
            </a:r>
            <a:endParaRPr sz="3200" dirty="0">
              <a:latin typeface="Futura Bk MT"/>
              <a:cs typeface="Calibri"/>
            </a:endParaRPr>
          </a:p>
          <a:p>
            <a:pPr marL="12700" marR="27940">
              <a:lnSpc>
                <a:spcPts val="3829"/>
              </a:lnSpc>
              <a:spcBef>
                <a:spcPts val="130"/>
              </a:spcBef>
            </a:pPr>
            <a:r>
              <a:rPr sz="3200" spc="215" dirty="0">
                <a:solidFill>
                  <a:srgbClr val="F4F0EC"/>
                </a:solidFill>
                <a:latin typeface="Futura Bk MT"/>
                <a:cs typeface="Calibri"/>
              </a:rPr>
              <a:t>understands </a:t>
            </a:r>
            <a:r>
              <a:rPr sz="3200" spc="170" dirty="0">
                <a:solidFill>
                  <a:srgbClr val="F4F0EC"/>
                </a:solidFill>
                <a:latin typeface="Futura Bk MT"/>
                <a:cs typeface="Calibri"/>
              </a:rPr>
              <a:t>an  </a:t>
            </a:r>
            <a:r>
              <a:rPr sz="3200" spc="195" dirty="0">
                <a:solidFill>
                  <a:srgbClr val="F4F0EC"/>
                </a:solidFill>
                <a:latin typeface="Futura Bk MT"/>
                <a:cs typeface="Calibri"/>
              </a:rPr>
              <a:t>investment </a:t>
            </a:r>
            <a:r>
              <a:rPr sz="3200" spc="180" dirty="0">
                <a:solidFill>
                  <a:srgbClr val="F4F0EC"/>
                </a:solidFill>
                <a:latin typeface="Futura Bk MT"/>
                <a:cs typeface="Calibri"/>
              </a:rPr>
              <a:t>before  </a:t>
            </a:r>
            <a:r>
              <a:rPr sz="3200" spc="215" dirty="0">
                <a:solidFill>
                  <a:srgbClr val="F4F0EC"/>
                </a:solidFill>
                <a:latin typeface="Futura Bk MT"/>
                <a:cs typeface="Calibri"/>
              </a:rPr>
              <a:t>they make </a:t>
            </a:r>
            <a:r>
              <a:rPr sz="3200" spc="195" dirty="0">
                <a:solidFill>
                  <a:srgbClr val="F4F0EC"/>
                </a:solidFill>
                <a:latin typeface="Futura Bk MT"/>
                <a:cs typeface="Calibri"/>
              </a:rPr>
              <a:t>a</a:t>
            </a:r>
            <a:r>
              <a:rPr sz="3200" spc="-110" dirty="0">
                <a:solidFill>
                  <a:srgbClr val="F4F0EC"/>
                </a:solidFill>
                <a:latin typeface="Futura Bk MT"/>
                <a:cs typeface="Calibri"/>
              </a:rPr>
              <a:t> </a:t>
            </a:r>
            <a:r>
              <a:rPr sz="3200" spc="170" dirty="0">
                <a:solidFill>
                  <a:srgbClr val="F4F0EC"/>
                </a:solidFill>
                <a:latin typeface="Futura Bk MT"/>
                <a:cs typeface="Calibri"/>
              </a:rPr>
              <a:t>decision.</a:t>
            </a:r>
            <a:endParaRPr sz="3200" dirty="0">
              <a:latin typeface="Futura Bk MT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36387" y="2487161"/>
            <a:ext cx="3881996" cy="19704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105"/>
              </a:spcBef>
            </a:pPr>
            <a:r>
              <a:rPr spc="434" dirty="0">
                <a:latin typeface="Futura Md BT"/>
              </a:rPr>
              <a:t>A</a:t>
            </a:r>
            <a:r>
              <a:rPr spc="-85" dirty="0">
                <a:latin typeface="Futura Md BT"/>
              </a:rPr>
              <a:t> </a:t>
            </a:r>
            <a:r>
              <a:rPr spc="330" dirty="0">
                <a:latin typeface="Futura Md BT"/>
              </a:rPr>
              <a:t>Smart  </a:t>
            </a:r>
            <a:r>
              <a:rPr spc="235" dirty="0">
                <a:latin typeface="Futura Md BT"/>
              </a:rPr>
              <a:t>Investor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7B5E8576A37A439D55722BF15144CF" ma:contentTypeVersion="11" ma:contentTypeDescription="Create a new document." ma:contentTypeScope="" ma:versionID="d3f98e063319eb78ec407c19acf66aa3">
  <xsd:schema xmlns:xsd="http://www.w3.org/2001/XMLSchema" xmlns:xs="http://www.w3.org/2001/XMLSchema" xmlns:p="http://schemas.microsoft.com/office/2006/metadata/properties" xmlns:ns2="36146e18-fed4-4af9-8601-76cc0cb4a6aa" xmlns:ns3="44bfbb6e-2356-4571-976a-09ee38a15a59" targetNamespace="http://schemas.microsoft.com/office/2006/metadata/properties" ma:root="true" ma:fieldsID="03ba095ad68c0a264ce156843ec02995" ns2:_="" ns3:_="">
    <xsd:import namespace="36146e18-fed4-4af9-8601-76cc0cb4a6aa"/>
    <xsd:import namespace="44bfbb6e-2356-4571-976a-09ee38a15a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146e18-fed4-4af9-8601-76cc0cb4a6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95d7cb04-0bd4-4829-87e1-0f0692fa41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bfbb6e-2356-4571-976a-09ee38a15a59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ab6e2667-ad6e-4f4b-bc09-609f128dfdbc}" ma:internalName="TaxCatchAll" ma:showField="CatchAllData" ma:web="44bfbb6e-2356-4571-976a-09ee38a15a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4bfbb6e-2356-4571-976a-09ee38a15a59" xsi:nil="true"/>
    <lcf76f155ced4ddcb4097134ff3c332f xmlns="36146e18-fed4-4af9-8601-76cc0cb4a6a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5094926-A866-4ADA-A9DB-2F220745B0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6146e18-fed4-4af9-8601-76cc0cb4a6aa"/>
    <ds:schemaRef ds:uri="44bfbb6e-2356-4571-976a-09ee38a15a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7F2B5C-1482-4D0E-BDB6-1A4EDD8253FF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44bfbb6e-2356-4571-976a-09ee38a15a59"/>
    <ds:schemaRef ds:uri="36146e18-fed4-4af9-8601-76cc0cb4a6aa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CDB490A-0454-4957-A902-B591D8881F0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</TotalTime>
  <Words>163</Words>
  <Application>Microsoft Office PowerPoint</Application>
  <PresentationFormat>Custom</PresentationFormat>
  <Paragraphs>20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Calibri</vt:lpstr>
      <vt:lpstr>Futura Bk MT</vt:lpstr>
      <vt:lpstr>Futura Md BT</vt:lpstr>
      <vt:lpstr>Gill Sans MT</vt:lpstr>
      <vt:lpstr>Office Theme</vt:lpstr>
      <vt:lpstr>A Smart  Investor</vt:lpstr>
      <vt:lpstr>A Smart  Investor</vt:lpstr>
      <vt:lpstr>A Smart  Investor</vt:lpstr>
      <vt:lpstr>A Smart   Investor</vt:lpstr>
      <vt:lpstr>PowerPoint Presentation</vt:lpstr>
      <vt:lpstr>A Smart  Investor</vt:lpstr>
      <vt:lpstr>A Smart  Investor</vt:lpstr>
      <vt:lpstr>A Smart  Investor</vt:lpstr>
      <vt:lpstr>A Smart  Investor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of Investing</dc:title>
  <dc:creator>Angel Cabo - IOSCO</dc:creator>
  <cp:keywords>DAFnSOUz6WE,BAFhYZyjfF4</cp:keywords>
  <cp:lastModifiedBy>Ángel Cabo Ortega</cp:lastModifiedBy>
  <cp:revision>18</cp:revision>
  <dcterms:created xsi:type="dcterms:W3CDTF">2023-06-30T10:42:39Z</dcterms:created>
  <dcterms:modified xsi:type="dcterms:W3CDTF">2023-07-12T10:13:26Z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2023-06-30T00:00:00Z</vt:filetime>
  </property>
  <property fmtid="{D5CDD505-2E9C-101B-9397-08002B2CF9AE}" pid="3" name="Creator">
    <vt:lpwstr>Canva</vt:lpwstr>
  </property>
  <property fmtid="{D5CDD505-2E9C-101B-9397-08002B2CF9AE}" pid="4" name="LastSaved">
    <vt:filetime>2023-06-30T00:00:00Z</vt:filetime>
  </property>
  <property fmtid="{D5CDD505-2E9C-101B-9397-08002B2CF9AE}" pid="5" name="ContentTypeId">
    <vt:lpwstr>0x010100547B5E8576A37A439D55722BF15144CF</vt:lpwstr>
  </property>
  <property fmtid="{D5CDD505-2E9C-101B-9397-08002B2CF9AE}" pid="6" name="MediaServiceImageTags">
    <vt:lpwstr/>
  </property>
</Properties>
</file>