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10287000" cy="10287000"/>
  <p:notesSz cx="10287000" cy="10287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551672-803F-405C-8663-F078D9F06985}" v="14" dt="2023-07-12T10:11:32.65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2EB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8262" y="2487158"/>
            <a:ext cx="8830474" cy="1970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28262" y="4832530"/>
            <a:ext cx="8830474" cy="3913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63BF59C-6BF4-3D37-16B9-5CD7B1AD101A}"/>
              </a:ext>
            </a:extLst>
          </p:cNvPr>
          <p:cNvGrpSpPr/>
          <p:nvPr/>
        </p:nvGrpSpPr>
        <p:grpSpPr>
          <a:xfrm>
            <a:off x="728262" y="722559"/>
            <a:ext cx="3885424" cy="1132088"/>
            <a:chOff x="728262" y="722559"/>
            <a:chExt cx="3885424" cy="113208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BF372E5-3A98-A01C-EDA2-1332EA3B87CD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3" name="object 3"/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" name="object 4"/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3346731-70CF-C2FA-1FFF-3ABE7499A34B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9" name="object 3">
                <a:extLst>
                  <a:ext uri="{FF2B5EF4-FFF2-40B4-BE49-F238E27FC236}">
                    <a16:creationId xmlns:a16="http://schemas.microsoft.com/office/drawing/2014/main" id="{B15D59BB-4777-8651-0B5B-DC8971F3A811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4">
                <a:extLst>
                  <a:ext uri="{FF2B5EF4-FFF2-40B4-BE49-F238E27FC236}">
                    <a16:creationId xmlns:a16="http://schemas.microsoft.com/office/drawing/2014/main" id="{127D2BDC-032E-744F-31D0-23094C805539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06204" y="4686300"/>
            <a:ext cx="4069079" cy="3427729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takes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the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time </a:t>
            </a:r>
            <a:r>
              <a:rPr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to </a:t>
            </a:r>
            <a:r>
              <a:rPr sz="3200" spc="-45" dirty="0">
                <a:solidFill>
                  <a:srgbClr val="F4F1EC"/>
                </a:solidFill>
                <a:latin typeface="Futura BK BT"/>
                <a:cs typeface="Lucida Sans Unicode"/>
              </a:rPr>
              <a:t>do  due </a:t>
            </a:r>
            <a:r>
              <a:rPr sz="3200" spc="-80" dirty="0">
                <a:solidFill>
                  <a:srgbClr val="F4F1EC"/>
                </a:solidFill>
                <a:latin typeface="Futura BK BT"/>
                <a:cs typeface="Lucida Sans Unicode"/>
              </a:rPr>
              <a:t>diligence </a:t>
            </a:r>
            <a:r>
              <a:rPr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when  </a:t>
            </a:r>
            <a:r>
              <a:rPr sz="3200" spc="-165" dirty="0">
                <a:solidFill>
                  <a:srgbClr val="F4F1EC"/>
                </a:solidFill>
                <a:latin typeface="Futura BK BT"/>
                <a:cs typeface="Lucida Sans Unicode"/>
              </a:rPr>
              <a:t>making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investment  </a:t>
            </a:r>
            <a:r>
              <a:rPr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decisions, </a:t>
            </a:r>
            <a:r>
              <a:rPr sz="3200" spc="-25" dirty="0">
                <a:solidFill>
                  <a:srgbClr val="F4F1EC"/>
                </a:solidFill>
                <a:latin typeface="Futura BK BT"/>
                <a:cs typeface="Lucida Sans Unicode"/>
              </a:rPr>
              <a:t>even </a:t>
            </a:r>
            <a:r>
              <a:rPr sz="3200" spc="-165" dirty="0">
                <a:solidFill>
                  <a:srgbClr val="F4F1EC"/>
                </a:solidFill>
                <a:latin typeface="Futura BK BT"/>
                <a:cs typeface="Lucida Sans Unicode"/>
              </a:rPr>
              <a:t>in</a:t>
            </a:r>
            <a:r>
              <a:rPr sz="3200" spc="-430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the  </a:t>
            </a:r>
            <a:r>
              <a:rPr sz="3200" spc="-50" dirty="0">
                <a:solidFill>
                  <a:srgbClr val="F4F1EC"/>
                </a:solidFill>
                <a:latin typeface="Futura BK BT"/>
                <a:cs typeface="Lucida Sans Unicode"/>
              </a:rPr>
              <a:t>context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of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today’s  </a:t>
            </a:r>
            <a:r>
              <a:rPr sz="3200" spc="-25" dirty="0">
                <a:solidFill>
                  <a:srgbClr val="F4F1EC"/>
                </a:solidFill>
                <a:latin typeface="Futura BK BT"/>
                <a:cs typeface="Lucida Sans Unicode"/>
              </a:rPr>
              <a:t>fast-paced </a:t>
            </a:r>
            <a:r>
              <a:rPr sz="3200" spc="-75" dirty="0">
                <a:solidFill>
                  <a:srgbClr val="F4F1EC"/>
                </a:solidFill>
                <a:latin typeface="Futura BK BT"/>
                <a:cs typeface="Lucida Sans Unicode"/>
              </a:rPr>
              <a:t>nature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of  </a:t>
            </a:r>
            <a:r>
              <a:rPr sz="3200" spc="-125" dirty="0">
                <a:solidFill>
                  <a:srgbClr val="F4F1EC"/>
                </a:solidFill>
                <a:latin typeface="Futura BK BT"/>
                <a:cs typeface="Lucida Sans Unicode"/>
              </a:rPr>
              <a:t>investing.</a:t>
            </a:r>
            <a:endParaRPr sz="3200" dirty="0">
              <a:latin typeface="Futura BK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28262" y="2487158"/>
            <a:ext cx="4262838" cy="19678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lang="en-GB" spc="434" dirty="0">
                <a:latin typeface="Futura Md BT"/>
              </a:rPr>
              <a:t>A</a:t>
            </a:r>
            <a:r>
              <a:rPr lang="en-GB" spc="-85" dirty="0">
                <a:latin typeface="Futura Md BT"/>
              </a:rPr>
              <a:t> </a:t>
            </a:r>
            <a:r>
              <a:rPr lang="en-GB" spc="330" dirty="0">
                <a:latin typeface="Futura Md BT"/>
              </a:rPr>
              <a:t>Smart  </a:t>
            </a:r>
            <a:r>
              <a:rPr lang="en-GB" spc="235" dirty="0">
                <a:latin typeface="Futura Md BT"/>
              </a:rPr>
              <a:t>Investor</a:t>
            </a:r>
            <a:endParaRPr spc="235" dirty="0">
              <a:latin typeface="Futura Md B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71487" y="4762500"/>
            <a:ext cx="4069079" cy="3427729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takes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the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time </a:t>
            </a:r>
            <a:r>
              <a:rPr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to </a:t>
            </a:r>
            <a:r>
              <a:rPr sz="3200" spc="-45" dirty="0">
                <a:solidFill>
                  <a:srgbClr val="F4F1EC"/>
                </a:solidFill>
                <a:latin typeface="Futura BK BT"/>
                <a:cs typeface="Lucida Sans Unicode"/>
              </a:rPr>
              <a:t>do  due </a:t>
            </a:r>
            <a:r>
              <a:rPr sz="3200" spc="-80" dirty="0">
                <a:solidFill>
                  <a:srgbClr val="F4F1EC"/>
                </a:solidFill>
                <a:latin typeface="Futura BK BT"/>
                <a:cs typeface="Lucida Sans Unicode"/>
              </a:rPr>
              <a:t>diligence </a:t>
            </a:r>
            <a:r>
              <a:rPr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when  </a:t>
            </a:r>
            <a:r>
              <a:rPr sz="3200" spc="-165" dirty="0">
                <a:solidFill>
                  <a:srgbClr val="F4F1EC"/>
                </a:solidFill>
                <a:latin typeface="Futura BK BT"/>
                <a:cs typeface="Lucida Sans Unicode"/>
              </a:rPr>
              <a:t>making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investment  </a:t>
            </a:r>
            <a:r>
              <a:rPr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decisions, </a:t>
            </a:r>
            <a:r>
              <a:rPr sz="3200" spc="-25" dirty="0">
                <a:solidFill>
                  <a:srgbClr val="F4F1EC"/>
                </a:solidFill>
                <a:latin typeface="Futura BK BT"/>
                <a:cs typeface="Lucida Sans Unicode"/>
              </a:rPr>
              <a:t>even </a:t>
            </a:r>
            <a:r>
              <a:rPr sz="3200" spc="-165" dirty="0">
                <a:solidFill>
                  <a:srgbClr val="F4F1EC"/>
                </a:solidFill>
                <a:latin typeface="Futura BK BT"/>
                <a:cs typeface="Lucida Sans Unicode"/>
              </a:rPr>
              <a:t>in</a:t>
            </a:r>
            <a:r>
              <a:rPr sz="3200" spc="-430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the  </a:t>
            </a:r>
            <a:r>
              <a:rPr sz="3200" spc="-50" dirty="0">
                <a:solidFill>
                  <a:srgbClr val="F4F1EC"/>
                </a:solidFill>
                <a:latin typeface="Futura BK BT"/>
                <a:cs typeface="Lucida Sans Unicode"/>
              </a:rPr>
              <a:t>context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of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today’s  </a:t>
            </a:r>
            <a:r>
              <a:rPr sz="3200" spc="-25" dirty="0">
                <a:solidFill>
                  <a:srgbClr val="F4F1EC"/>
                </a:solidFill>
                <a:latin typeface="Futura BK BT"/>
                <a:cs typeface="Lucida Sans Unicode"/>
              </a:rPr>
              <a:t>fast-paced </a:t>
            </a:r>
            <a:r>
              <a:rPr sz="3200" spc="-75" dirty="0">
                <a:solidFill>
                  <a:srgbClr val="F4F1EC"/>
                </a:solidFill>
                <a:latin typeface="Futura BK BT"/>
                <a:cs typeface="Lucida Sans Unicode"/>
              </a:rPr>
              <a:t>nature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of  </a:t>
            </a:r>
            <a:r>
              <a:rPr sz="3200" spc="-125" dirty="0">
                <a:solidFill>
                  <a:srgbClr val="F4F1EC"/>
                </a:solidFill>
                <a:latin typeface="Futura BK BT"/>
                <a:cs typeface="Lucida Sans Unicode"/>
              </a:rPr>
              <a:t>investing.</a:t>
            </a:r>
            <a:endParaRPr sz="3200" dirty="0">
              <a:latin typeface="Futura BK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28262" y="2487158"/>
            <a:ext cx="4262838" cy="19678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lang="en-GB" spc="434" dirty="0">
                <a:latin typeface="Futura Md BT"/>
              </a:rPr>
              <a:t>A</a:t>
            </a:r>
            <a:r>
              <a:rPr lang="en-GB" spc="-85" dirty="0">
                <a:latin typeface="Futura Md BT"/>
              </a:rPr>
              <a:t> </a:t>
            </a:r>
            <a:r>
              <a:rPr lang="en-GB" spc="330" dirty="0">
                <a:latin typeface="Futura Md BT"/>
              </a:rPr>
              <a:t>Smart  </a:t>
            </a:r>
            <a:r>
              <a:rPr lang="en-GB" spc="235" dirty="0">
                <a:latin typeface="Futura Md BT"/>
              </a:rPr>
              <a:t>Investor</a:t>
            </a:r>
            <a:endParaRPr spc="235" dirty="0">
              <a:latin typeface="Futura Md B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C5BF825-3ACB-A557-40A5-BB0416A55D8D}"/>
              </a:ext>
            </a:extLst>
          </p:cNvPr>
          <p:cNvGrpSpPr/>
          <p:nvPr/>
        </p:nvGrpSpPr>
        <p:grpSpPr>
          <a:xfrm>
            <a:off x="740962" y="278954"/>
            <a:ext cx="3086100" cy="1985645"/>
            <a:chOff x="740962" y="278954"/>
            <a:chExt cx="3086100" cy="1985645"/>
          </a:xfrm>
        </p:grpSpPr>
        <p:sp>
          <p:nvSpPr>
            <p:cNvPr id="13" name="object 3">
              <a:extLst>
                <a:ext uri="{FF2B5EF4-FFF2-40B4-BE49-F238E27FC236}">
                  <a16:creationId xmlns:a16="http://schemas.microsoft.com/office/drawing/2014/main" id="{ED226E82-CCD6-7E30-7C12-F03C48BA644F}"/>
                </a:ext>
              </a:extLst>
            </p:cNvPr>
            <p:cNvSpPr/>
            <p:nvPr/>
          </p:nvSpPr>
          <p:spPr>
            <a:xfrm>
              <a:off x="740962" y="278954"/>
              <a:ext cx="3086100" cy="1985645"/>
            </a:xfrm>
            <a:custGeom>
              <a:avLst/>
              <a:gdLst/>
              <a:ahLst/>
              <a:cxnLst/>
              <a:rect l="l" t="t" r="r" b="b"/>
              <a:pathLst>
                <a:path w="3086100" h="1985645">
                  <a:moveTo>
                    <a:pt x="0" y="0"/>
                  </a:moveTo>
                  <a:lnTo>
                    <a:pt x="3086101" y="0"/>
                  </a:lnTo>
                  <a:lnTo>
                    <a:pt x="3086101" y="1985070"/>
                  </a:lnTo>
                  <a:lnTo>
                    <a:pt x="0" y="1985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1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4">
              <a:extLst>
                <a:ext uri="{FF2B5EF4-FFF2-40B4-BE49-F238E27FC236}">
                  <a16:creationId xmlns:a16="http://schemas.microsoft.com/office/drawing/2014/main" id="{3F9964F7-D239-5A12-0B18-79D91E5BE7A0}"/>
                </a:ext>
              </a:extLst>
            </p:cNvPr>
            <p:cNvSpPr/>
            <p:nvPr/>
          </p:nvSpPr>
          <p:spPr>
            <a:xfrm>
              <a:off x="884831" y="550288"/>
              <a:ext cx="2800349" cy="143827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98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88655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B8BCE6D-0691-7BF7-6572-AEC0C689C2D1}"/>
              </a:ext>
            </a:extLst>
          </p:cNvPr>
          <p:cNvGrpSpPr/>
          <p:nvPr/>
        </p:nvGrpSpPr>
        <p:grpSpPr>
          <a:xfrm>
            <a:off x="740962" y="278954"/>
            <a:ext cx="3086100" cy="1985645"/>
            <a:chOff x="740962" y="278954"/>
            <a:chExt cx="3086100" cy="1985645"/>
          </a:xfrm>
        </p:grpSpPr>
        <p:sp>
          <p:nvSpPr>
            <p:cNvPr id="3" name="object 3"/>
            <p:cNvSpPr/>
            <p:nvPr/>
          </p:nvSpPr>
          <p:spPr>
            <a:xfrm>
              <a:off x="740962" y="278954"/>
              <a:ext cx="3086100" cy="1985645"/>
            </a:xfrm>
            <a:custGeom>
              <a:avLst/>
              <a:gdLst/>
              <a:ahLst/>
              <a:cxnLst/>
              <a:rect l="l" t="t" r="r" b="b"/>
              <a:pathLst>
                <a:path w="3086100" h="1985645">
                  <a:moveTo>
                    <a:pt x="0" y="0"/>
                  </a:moveTo>
                  <a:lnTo>
                    <a:pt x="3086101" y="0"/>
                  </a:lnTo>
                  <a:lnTo>
                    <a:pt x="3086101" y="1985070"/>
                  </a:lnTo>
                  <a:lnTo>
                    <a:pt x="0" y="1985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1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84831" y="550288"/>
              <a:ext cx="2800349" cy="143827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09808" y="5126672"/>
            <a:ext cx="3854450" cy="197040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lang="en-GB" sz="3200" spc="-65" dirty="0">
                <a:solidFill>
                  <a:srgbClr val="F4F1EC"/>
                </a:solidFill>
                <a:latin typeface="Futura BK BT"/>
                <a:cs typeface="Lucida Sans Unicode"/>
              </a:rPr>
              <a:t>understands </a:t>
            </a:r>
            <a:r>
              <a:rPr lang="en-GB" sz="3200" spc="-100" dirty="0">
                <a:solidFill>
                  <a:srgbClr val="F4F1EC"/>
                </a:solidFill>
                <a:latin typeface="Futura BK BT"/>
                <a:cs typeface="Lucida Sans Unicode"/>
              </a:rPr>
              <a:t>how </a:t>
            </a:r>
            <a:r>
              <a:rPr lang="en-GB"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to  </a:t>
            </a:r>
            <a:r>
              <a:rPr lang="en-GB"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use </a:t>
            </a:r>
            <a:r>
              <a:rPr lang="en-GB" sz="3200" spc="-114" dirty="0">
                <a:solidFill>
                  <a:srgbClr val="F4F1EC"/>
                </a:solidFill>
                <a:latin typeface="Futura BK BT"/>
                <a:cs typeface="Lucida Sans Unicode"/>
              </a:rPr>
              <a:t>digital </a:t>
            </a:r>
            <a:r>
              <a:rPr lang="en-GB" sz="3200" spc="-75" dirty="0">
                <a:solidFill>
                  <a:srgbClr val="F4F1EC"/>
                </a:solidFill>
                <a:latin typeface="Futura BK BT"/>
                <a:cs typeface="Lucida Sans Unicode"/>
              </a:rPr>
              <a:t>tools</a:t>
            </a:r>
            <a:r>
              <a:rPr lang="en-GB" sz="3200" spc="-385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lang="en-GB"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that  </a:t>
            </a:r>
            <a:r>
              <a:rPr lang="en-GB" sz="3200" spc="-10" dirty="0">
                <a:solidFill>
                  <a:srgbClr val="F4F1EC"/>
                </a:solidFill>
                <a:latin typeface="Futura BK BT"/>
                <a:cs typeface="Lucida Sans Unicode"/>
              </a:rPr>
              <a:t>can </a:t>
            </a:r>
            <a:r>
              <a:rPr lang="en-GB"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help with </a:t>
            </a:r>
            <a:r>
              <a:rPr lang="en-GB" sz="3200" spc="-85" dirty="0">
                <a:solidFill>
                  <a:srgbClr val="F4F1EC"/>
                </a:solidFill>
                <a:latin typeface="Futura BK BT"/>
                <a:cs typeface="Lucida Sans Unicode"/>
              </a:rPr>
              <a:t>their  </a:t>
            </a:r>
            <a:r>
              <a:rPr lang="en-GB"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finances.</a:t>
            </a:r>
            <a:endParaRPr sz="3200" dirty="0">
              <a:latin typeface="Futura BK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09808" y="2781300"/>
            <a:ext cx="3980962" cy="19678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1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40962" y="4762500"/>
            <a:ext cx="4034154" cy="2456180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-120" dirty="0">
                <a:solidFill>
                  <a:srgbClr val="F4F1EC"/>
                </a:solidFill>
                <a:latin typeface="Futura BK BT"/>
                <a:cs typeface="Lucida Sans Unicode"/>
              </a:rPr>
              <a:t>knows </a:t>
            </a:r>
            <a:r>
              <a:rPr sz="3200" spc="-100" dirty="0">
                <a:solidFill>
                  <a:srgbClr val="F4F1EC"/>
                </a:solidFill>
                <a:latin typeface="Futura BK BT"/>
                <a:cs typeface="Lucida Sans Unicode"/>
              </a:rPr>
              <a:t>how </a:t>
            </a:r>
            <a:r>
              <a:rPr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to  </a:t>
            </a:r>
            <a:r>
              <a:rPr sz="3200" spc="-114" dirty="0">
                <a:solidFill>
                  <a:srgbClr val="F4F1EC"/>
                </a:solidFill>
                <a:latin typeface="Futura BK BT"/>
                <a:cs typeface="Lucida Sans Unicode"/>
              </a:rPr>
              <a:t>distinguish</a:t>
            </a:r>
            <a:r>
              <a:rPr sz="3200" spc="-210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85" dirty="0">
                <a:solidFill>
                  <a:srgbClr val="F4F1EC"/>
                </a:solidFill>
                <a:latin typeface="Futura BK BT"/>
                <a:cs typeface="Lucida Sans Unicode"/>
              </a:rPr>
              <a:t>legitimate  </a:t>
            </a:r>
            <a:r>
              <a:rPr sz="3200" spc="-60" dirty="0">
                <a:solidFill>
                  <a:srgbClr val="F4F1EC"/>
                </a:solidFill>
                <a:latin typeface="Futura BK BT"/>
                <a:cs typeface="Lucida Sans Unicode"/>
              </a:rPr>
              <a:t>versus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inaccurate  </a:t>
            </a:r>
            <a:r>
              <a:rPr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sources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of  </a:t>
            </a:r>
            <a:r>
              <a:rPr sz="3200" spc="-110" dirty="0">
                <a:solidFill>
                  <a:srgbClr val="F4F1EC"/>
                </a:solidFill>
                <a:latin typeface="Futura BK BT"/>
                <a:cs typeface="Lucida Sans Unicode"/>
              </a:rPr>
              <a:t>information</a:t>
            </a:r>
            <a:r>
              <a:rPr sz="3200" spc="-180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165" dirty="0">
                <a:solidFill>
                  <a:srgbClr val="F4F1EC"/>
                </a:solidFill>
                <a:latin typeface="Futura BK BT"/>
                <a:cs typeface="Lucida Sans Unicode"/>
              </a:rPr>
              <a:t>online.</a:t>
            </a:r>
            <a:endParaRPr sz="3200" dirty="0">
              <a:latin typeface="Futura BK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28262" y="2487161"/>
            <a:ext cx="3500838" cy="19678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1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8262" y="4832530"/>
            <a:ext cx="4169410" cy="488505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3820"/>
              </a:lnSpc>
              <a:spcBef>
                <a:spcPts val="240"/>
              </a:spcBef>
            </a:pPr>
            <a:r>
              <a:rPr sz="3200" spc="-65" dirty="0">
                <a:solidFill>
                  <a:srgbClr val="F4F1EC"/>
                </a:solidFill>
                <a:latin typeface="Futura BK BT"/>
                <a:cs typeface="Lucida Sans Unicode"/>
              </a:rPr>
              <a:t>understands </a:t>
            </a:r>
            <a:r>
              <a:rPr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that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the  </a:t>
            </a:r>
            <a:r>
              <a:rPr sz="3200" spc="-65" dirty="0">
                <a:solidFill>
                  <a:srgbClr val="F4F1EC"/>
                </a:solidFill>
                <a:latin typeface="Futura BK BT"/>
                <a:cs typeface="Lucida Sans Unicode"/>
              </a:rPr>
              <a:t>new </a:t>
            </a:r>
            <a:r>
              <a:rPr sz="3200" spc="-80" dirty="0">
                <a:solidFill>
                  <a:srgbClr val="F4F1EC"/>
                </a:solidFill>
                <a:latin typeface="Futura BK BT"/>
                <a:cs typeface="Lucida Sans Unicode"/>
              </a:rPr>
              <a:t>possibilities </a:t>
            </a:r>
            <a:r>
              <a:rPr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that  </a:t>
            </a:r>
            <a:r>
              <a:rPr sz="3200" spc="-140" dirty="0">
                <a:solidFill>
                  <a:srgbClr val="F4F1EC"/>
                </a:solidFill>
                <a:latin typeface="Futura BK BT"/>
                <a:cs typeface="Lucida Sans Unicode"/>
              </a:rPr>
              <a:t>arising </a:t>
            </a:r>
            <a:r>
              <a:rPr sz="3200" spc="-75" dirty="0">
                <a:solidFill>
                  <a:srgbClr val="F4F1EC"/>
                </a:solidFill>
                <a:latin typeface="Futura BK BT"/>
                <a:cs typeface="Lucida Sans Unicode"/>
              </a:rPr>
              <a:t>technologies  </a:t>
            </a:r>
            <a:r>
              <a:rPr sz="3200" spc="-85" dirty="0">
                <a:solidFill>
                  <a:srgbClr val="F4F1EC"/>
                </a:solidFill>
                <a:latin typeface="Futura BK BT"/>
                <a:cs typeface="Lucida Sans Unicode"/>
              </a:rPr>
              <a:t>offer </a:t>
            </a:r>
            <a:r>
              <a:rPr sz="3200" spc="-114" dirty="0">
                <a:solidFill>
                  <a:srgbClr val="F4F1EC"/>
                </a:solidFill>
                <a:latin typeface="Futura BK BT"/>
                <a:cs typeface="Lucida Sans Unicode"/>
              </a:rPr>
              <a:t>for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the </a:t>
            </a:r>
            <a:r>
              <a:rPr sz="3200" dirty="0">
                <a:solidFill>
                  <a:srgbClr val="F4F1EC"/>
                </a:solidFill>
                <a:latin typeface="Futura BK BT"/>
                <a:cs typeface="Lucida Sans Unicode"/>
              </a:rPr>
              <a:t>way </a:t>
            </a:r>
            <a:r>
              <a:rPr sz="3200" spc="-10" dirty="0">
                <a:solidFill>
                  <a:srgbClr val="F4F1EC"/>
                </a:solidFill>
                <a:latin typeface="Futura BK BT"/>
                <a:cs typeface="Lucida Sans Unicode"/>
              </a:rPr>
              <a:t>we  </a:t>
            </a:r>
            <a:r>
              <a:rPr sz="3200" spc="-105" dirty="0">
                <a:solidFill>
                  <a:srgbClr val="F4F1EC"/>
                </a:solidFill>
                <a:latin typeface="Futura BK BT"/>
                <a:cs typeface="Lucida Sans Unicode"/>
              </a:rPr>
              <a:t>invest, </a:t>
            </a:r>
            <a:r>
              <a:rPr sz="3200" spc="-70" dirty="0">
                <a:solidFill>
                  <a:srgbClr val="F4F1EC"/>
                </a:solidFill>
                <a:latin typeface="Futura BK BT"/>
                <a:cs typeface="Lucida Sans Unicode"/>
              </a:rPr>
              <a:t>and </a:t>
            </a:r>
            <a:r>
              <a:rPr sz="3200" spc="-100" dirty="0">
                <a:solidFill>
                  <a:srgbClr val="F4F1EC"/>
                </a:solidFill>
                <a:latin typeface="Futura BK BT"/>
                <a:cs typeface="Lucida Sans Unicode"/>
              </a:rPr>
              <a:t>is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aware</a:t>
            </a:r>
            <a:r>
              <a:rPr sz="3200" spc="-450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of  </a:t>
            </a:r>
            <a:r>
              <a:rPr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any </a:t>
            </a:r>
            <a:r>
              <a:rPr sz="3200" spc="-65" dirty="0">
                <a:solidFill>
                  <a:srgbClr val="F4F1EC"/>
                </a:solidFill>
                <a:latin typeface="Futura BK BT"/>
                <a:cs typeface="Lucida Sans Unicode"/>
              </a:rPr>
              <a:t>potential  negatively </a:t>
            </a:r>
            <a:r>
              <a:rPr sz="3200" spc="-85" dirty="0">
                <a:solidFill>
                  <a:srgbClr val="F4F1EC"/>
                </a:solidFill>
                <a:latin typeface="Futura BK BT"/>
                <a:cs typeface="Lucida Sans Unicode"/>
              </a:rPr>
              <a:t>influence  </a:t>
            </a:r>
            <a:r>
              <a:rPr sz="3200" spc="-120" dirty="0">
                <a:solidFill>
                  <a:srgbClr val="F4F1EC"/>
                </a:solidFill>
                <a:latin typeface="Futura BK BT"/>
                <a:cs typeface="Lucida Sans Unicode"/>
              </a:rPr>
              <a:t>on </a:t>
            </a:r>
            <a:r>
              <a:rPr sz="3200" spc="-130" dirty="0">
                <a:solidFill>
                  <a:srgbClr val="F4F1EC"/>
                </a:solidFill>
                <a:latin typeface="Futura BK BT"/>
                <a:cs typeface="Lucida Sans Unicode"/>
              </a:rPr>
              <a:t>our </a:t>
            </a:r>
            <a:r>
              <a:rPr sz="3200" spc="-40" dirty="0">
                <a:solidFill>
                  <a:srgbClr val="F4F1EC"/>
                </a:solidFill>
                <a:latin typeface="Futura BK BT"/>
                <a:cs typeface="Lucida Sans Unicode"/>
              </a:rPr>
              <a:t>actions </a:t>
            </a:r>
            <a:r>
              <a:rPr sz="3200" spc="-45" dirty="0">
                <a:solidFill>
                  <a:srgbClr val="F4F1EC"/>
                </a:solidFill>
                <a:latin typeface="Futura BK BT"/>
                <a:cs typeface="Lucida Sans Unicode"/>
              </a:rPr>
              <a:t>due </a:t>
            </a:r>
            <a:r>
              <a:rPr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to  </a:t>
            </a:r>
            <a:r>
              <a:rPr sz="3200" spc="-130" dirty="0">
                <a:solidFill>
                  <a:srgbClr val="F4F1EC"/>
                </a:solidFill>
                <a:latin typeface="Futura BK BT"/>
                <a:cs typeface="Lucida Sans Unicode"/>
              </a:rPr>
              <a:t>our </a:t>
            </a:r>
            <a:r>
              <a:rPr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behavioural 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biases.</a:t>
            </a:r>
            <a:endParaRPr sz="3200" dirty="0">
              <a:latin typeface="Futura BK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987629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2"/>
            <a:ext cx="3980962" cy="829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7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8262" y="4729965"/>
            <a:ext cx="4160520" cy="4903907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3820"/>
              </a:lnSpc>
              <a:spcBef>
                <a:spcPts val="240"/>
              </a:spcBef>
            </a:pPr>
            <a:r>
              <a:rPr sz="3200" spc="-65" dirty="0">
                <a:solidFill>
                  <a:srgbClr val="F4F1EC"/>
                </a:solidFill>
                <a:latin typeface="Futura Md BT"/>
                <a:cs typeface="Lucida Sans Unicode"/>
              </a:rPr>
              <a:t>understands </a:t>
            </a:r>
            <a:r>
              <a:rPr sz="3200" spc="-35" dirty="0">
                <a:solidFill>
                  <a:srgbClr val="F4F1EC"/>
                </a:solidFill>
                <a:latin typeface="Futura Md BT"/>
                <a:cs typeface="Lucida Sans Unicode"/>
              </a:rPr>
              <a:t>that  </a:t>
            </a:r>
            <a:r>
              <a:rPr sz="3200" spc="-114" dirty="0">
                <a:solidFill>
                  <a:srgbClr val="F4F1EC"/>
                </a:solidFill>
                <a:latin typeface="Futura Md BT"/>
                <a:cs typeface="Lucida Sans Unicode"/>
              </a:rPr>
              <a:t>digital </a:t>
            </a:r>
            <a:r>
              <a:rPr sz="3200" spc="-75" dirty="0">
                <a:solidFill>
                  <a:srgbClr val="F4F1EC"/>
                </a:solidFill>
                <a:latin typeface="Futura Md BT"/>
                <a:cs typeface="Lucida Sans Unicode"/>
              </a:rPr>
              <a:t>tools </a:t>
            </a:r>
            <a:r>
              <a:rPr sz="3200" spc="-10" dirty="0">
                <a:solidFill>
                  <a:srgbClr val="F4F1EC"/>
                </a:solidFill>
                <a:latin typeface="Futura Md BT"/>
                <a:cs typeface="Lucida Sans Unicode"/>
              </a:rPr>
              <a:t>can</a:t>
            </a:r>
            <a:r>
              <a:rPr sz="3200" spc="-360" dirty="0">
                <a:solidFill>
                  <a:srgbClr val="F4F1EC"/>
                </a:solidFill>
                <a:latin typeface="Futura Md BT"/>
                <a:cs typeface="Lucida Sans Unicode"/>
              </a:rPr>
              <a:t> </a:t>
            </a:r>
            <a:r>
              <a:rPr sz="3200" spc="-100" dirty="0">
                <a:solidFill>
                  <a:srgbClr val="F4F1EC"/>
                </a:solidFill>
                <a:latin typeface="Futura Md BT"/>
                <a:cs typeface="Lucida Sans Unicode"/>
              </a:rPr>
              <a:t>make  </a:t>
            </a:r>
            <a:r>
              <a:rPr sz="3200" spc="-95" dirty="0">
                <a:solidFill>
                  <a:srgbClr val="F4F1EC"/>
                </a:solidFill>
                <a:latin typeface="Futura Md BT"/>
                <a:cs typeface="Lucida Sans Unicode"/>
              </a:rPr>
              <a:t>investing </a:t>
            </a:r>
            <a:r>
              <a:rPr sz="3200" spc="-85" dirty="0">
                <a:solidFill>
                  <a:srgbClr val="F4F1EC"/>
                </a:solidFill>
                <a:latin typeface="Futura Md BT"/>
                <a:cs typeface="Lucida Sans Unicode"/>
              </a:rPr>
              <a:t>quick </a:t>
            </a:r>
            <a:r>
              <a:rPr sz="3200" spc="-70" dirty="0">
                <a:solidFill>
                  <a:srgbClr val="F4F1EC"/>
                </a:solidFill>
                <a:latin typeface="Futura Md BT"/>
                <a:cs typeface="Lucida Sans Unicode"/>
              </a:rPr>
              <a:t>and  </a:t>
            </a:r>
            <a:r>
              <a:rPr sz="3200" spc="15" dirty="0">
                <a:solidFill>
                  <a:srgbClr val="F4F1EC"/>
                </a:solidFill>
                <a:latin typeface="Futura Md BT"/>
                <a:cs typeface="Lucida Sans Unicode"/>
              </a:rPr>
              <a:t>easy </a:t>
            </a:r>
            <a:r>
              <a:rPr sz="3200" spc="-70" dirty="0">
                <a:solidFill>
                  <a:srgbClr val="F4F1EC"/>
                </a:solidFill>
                <a:latin typeface="Futura Md BT"/>
                <a:cs typeface="Lucida Sans Unicode"/>
              </a:rPr>
              <a:t>and </a:t>
            </a:r>
            <a:r>
              <a:rPr sz="3200" spc="-90" dirty="0">
                <a:solidFill>
                  <a:srgbClr val="F4F1EC"/>
                </a:solidFill>
                <a:latin typeface="Futura Md BT"/>
                <a:cs typeface="Lucida Sans Unicode"/>
              </a:rPr>
              <a:t>help </a:t>
            </a:r>
            <a:r>
              <a:rPr sz="3200" spc="-55" dirty="0">
                <a:solidFill>
                  <a:srgbClr val="F4F1EC"/>
                </a:solidFill>
                <a:latin typeface="Futura Md BT"/>
                <a:cs typeface="Lucida Sans Unicode"/>
              </a:rPr>
              <a:t>them  </a:t>
            </a:r>
            <a:r>
              <a:rPr sz="3200" spc="-100" dirty="0">
                <a:solidFill>
                  <a:srgbClr val="F4F1EC"/>
                </a:solidFill>
                <a:latin typeface="Futura Md BT"/>
                <a:cs typeface="Lucida Sans Unicode"/>
              </a:rPr>
              <a:t>make </a:t>
            </a:r>
            <a:r>
              <a:rPr sz="3200" spc="-80" dirty="0">
                <a:solidFill>
                  <a:srgbClr val="F4F1EC"/>
                </a:solidFill>
                <a:latin typeface="Futura Md BT"/>
                <a:cs typeface="Lucida Sans Unicode"/>
              </a:rPr>
              <a:t>more </a:t>
            </a:r>
            <a:r>
              <a:rPr sz="3200" spc="-100" dirty="0">
                <a:solidFill>
                  <a:srgbClr val="F4F1EC"/>
                </a:solidFill>
                <a:latin typeface="Futura Md BT"/>
                <a:cs typeface="Lucida Sans Unicode"/>
              </a:rPr>
              <a:t>informed  </a:t>
            </a:r>
            <a:r>
              <a:rPr sz="3200" spc="-55" dirty="0">
                <a:solidFill>
                  <a:srgbClr val="F4F1EC"/>
                </a:solidFill>
                <a:latin typeface="Futura Md BT"/>
                <a:cs typeface="Lucida Sans Unicode"/>
              </a:rPr>
              <a:t>investment </a:t>
            </a:r>
            <a:r>
              <a:rPr sz="3200" spc="-50" dirty="0">
                <a:solidFill>
                  <a:srgbClr val="F4F1EC"/>
                </a:solidFill>
                <a:latin typeface="Futura Md BT"/>
                <a:cs typeface="Lucida Sans Unicode"/>
              </a:rPr>
              <a:t>decisions  </a:t>
            </a:r>
            <a:r>
              <a:rPr sz="3200" spc="-40" dirty="0">
                <a:solidFill>
                  <a:srgbClr val="F4F1EC"/>
                </a:solidFill>
                <a:latin typeface="Futura Md BT"/>
                <a:cs typeface="Lucida Sans Unicode"/>
              </a:rPr>
              <a:t>as </a:t>
            </a:r>
            <a:r>
              <a:rPr sz="3200" dirty="0">
                <a:solidFill>
                  <a:srgbClr val="F4F1EC"/>
                </a:solidFill>
                <a:latin typeface="Futura Md BT"/>
                <a:cs typeface="Lucida Sans Unicode"/>
              </a:rPr>
              <a:t>they </a:t>
            </a:r>
            <a:r>
              <a:rPr sz="3200" spc="15" dirty="0">
                <a:solidFill>
                  <a:srgbClr val="F4F1EC"/>
                </a:solidFill>
                <a:latin typeface="Futura Md BT"/>
                <a:cs typeface="Lucida Sans Unicode"/>
              </a:rPr>
              <a:t>create </a:t>
            </a:r>
            <a:r>
              <a:rPr sz="3200" spc="-40" dirty="0">
                <a:solidFill>
                  <a:srgbClr val="F4F1EC"/>
                </a:solidFill>
                <a:latin typeface="Futura Md BT"/>
                <a:cs typeface="Lucida Sans Unicode"/>
              </a:rPr>
              <a:t>a</a:t>
            </a:r>
            <a:r>
              <a:rPr sz="3200" spc="-680" dirty="0">
                <a:solidFill>
                  <a:srgbClr val="F4F1EC"/>
                </a:solidFill>
                <a:latin typeface="Futura Md BT"/>
                <a:cs typeface="Lucida Sans Unicode"/>
              </a:rPr>
              <a:t> </a:t>
            </a:r>
            <a:r>
              <a:rPr sz="3200" spc="-185" dirty="0">
                <a:solidFill>
                  <a:srgbClr val="F4F1EC"/>
                </a:solidFill>
                <a:latin typeface="Futura Md BT"/>
                <a:cs typeface="Lucida Sans Unicode"/>
              </a:rPr>
              <a:t>long-  </a:t>
            </a:r>
            <a:r>
              <a:rPr sz="3200" spc="-135" dirty="0">
                <a:solidFill>
                  <a:srgbClr val="F4F1EC"/>
                </a:solidFill>
                <a:latin typeface="Futura Md BT"/>
                <a:cs typeface="Lucida Sans Unicode"/>
              </a:rPr>
              <a:t>term, </a:t>
            </a:r>
            <a:r>
              <a:rPr sz="3200" spc="-155" dirty="0">
                <a:solidFill>
                  <a:srgbClr val="F4F1EC"/>
                </a:solidFill>
                <a:latin typeface="Futura Md BT"/>
                <a:cs typeface="Lucida Sans Unicode"/>
              </a:rPr>
              <a:t>risk </a:t>
            </a:r>
            <a:r>
              <a:rPr sz="3200" spc="-55" dirty="0">
                <a:solidFill>
                  <a:srgbClr val="F4F1EC"/>
                </a:solidFill>
                <a:latin typeface="Futura Md BT"/>
                <a:cs typeface="Lucida Sans Unicode"/>
              </a:rPr>
              <a:t>appropriate  investment</a:t>
            </a:r>
            <a:r>
              <a:rPr sz="3200" spc="-170" dirty="0">
                <a:solidFill>
                  <a:srgbClr val="F4F1EC"/>
                </a:solidFill>
                <a:latin typeface="Futura Md BT"/>
                <a:cs typeface="Lucida Sans Unicode"/>
              </a:rPr>
              <a:t> </a:t>
            </a:r>
            <a:r>
              <a:rPr sz="3200" spc="-165" dirty="0">
                <a:solidFill>
                  <a:srgbClr val="F4F1EC"/>
                </a:solidFill>
                <a:latin typeface="Futura Md BT"/>
                <a:cs typeface="Lucida Sans Unicode"/>
              </a:rPr>
              <a:t>plan.</a:t>
            </a:r>
            <a:endParaRPr sz="3200" dirty="0">
              <a:latin typeface="Futura Md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61"/>
            <a:ext cx="3881996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BK BT"/>
              </a:rPr>
              <a:t>A</a:t>
            </a:r>
            <a:r>
              <a:rPr spc="-85" dirty="0">
                <a:latin typeface="Futura BK BT"/>
              </a:rPr>
              <a:t> </a:t>
            </a:r>
            <a:r>
              <a:rPr spc="330" dirty="0">
                <a:latin typeface="Futura BK BT"/>
              </a:rPr>
              <a:t>Smart  </a:t>
            </a:r>
            <a:r>
              <a:rPr spc="235" dirty="0">
                <a:latin typeface="Futura BK BT"/>
              </a:rPr>
              <a:t>Investor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3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6387" y="4610100"/>
            <a:ext cx="4204335" cy="4415952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also </a:t>
            </a:r>
            <a:r>
              <a:rPr sz="3200" spc="-120" dirty="0">
                <a:solidFill>
                  <a:srgbClr val="F4F1EC"/>
                </a:solidFill>
                <a:latin typeface="Futura BK BT"/>
                <a:cs typeface="Lucida Sans Unicode"/>
              </a:rPr>
              <a:t>knows </a:t>
            </a:r>
            <a:r>
              <a:rPr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that </a:t>
            </a:r>
            <a:r>
              <a:rPr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these  </a:t>
            </a:r>
            <a:r>
              <a:rPr sz="3200" spc="-75" dirty="0">
                <a:solidFill>
                  <a:srgbClr val="F4F1EC"/>
                </a:solidFill>
                <a:latin typeface="Futura BK BT"/>
                <a:cs typeface="Lucida Sans Unicode"/>
              </a:rPr>
              <a:t>tools </a:t>
            </a:r>
            <a:r>
              <a:rPr sz="3200" spc="-45" dirty="0">
                <a:solidFill>
                  <a:srgbClr val="F4F1EC"/>
                </a:solidFill>
                <a:latin typeface="Futura BK BT"/>
                <a:cs typeface="Lucida Sans Unicode"/>
              </a:rPr>
              <a:t>do </a:t>
            </a:r>
            <a:r>
              <a:rPr sz="3200" spc="-70" dirty="0">
                <a:solidFill>
                  <a:srgbClr val="F4F1EC"/>
                </a:solidFill>
                <a:latin typeface="Futura BK BT"/>
                <a:cs typeface="Lucida Sans Unicode"/>
              </a:rPr>
              <a:t>not </a:t>
            </a:r>
            <a:r>
              <a:rPr sz="3200" spc="-30" dirty="0">
                <a:solidFill>
                  <a:srgbClr val="F4F1EC"/>
                </a:solidFill>
                <a:latin typeface="Futura BK BT"/>
                <a:cs typeface="Lucida Sans Unicode"/>
              </a:rPr>
              <a:t>prevent 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loss </a:t>
            </a:r>
            <a:r>
              <a:rPr sz="3200" spc="-114" dirty="0">
                <a:solidFill>
                  <a:srgbClr val="F4F1EC"/>
                </a:solidFill>
                <a:latin typeface="Futura BK BT"/>
                <a:cs typeface="Lucida Sans Unicode"/>
              </a:rPr>
              <a:t>or </a:t>
            </a:r>
            <a:r>
              <a:rPr sz="3200" spc="-95" dirty="0">
                <a:solidFill>
                  <a:srgbClr val="F4F1EC"/>
                </a:solidFill>
                <a:latin typeface="Futura BK BT"/>
                <a:cs typeface="Lucida Sans Unicode"/>
              </a:rPr>
              <a:t>fraud </a:t>
            </a:r>
            <a:r>
              <a:rPr sz="3200" spc="-70" dirty="0">
                <a:solidFill>
                  <a:srgbClr val="F4F1EC"/>
                </a:solidFill>
                <a:latin typeface="Futura BK BT"/>
                <a:cs typeface="Lucida Sans Unicode"/>
              </a:rPr>
              <a:t>and </a:t>
            </a:r>
            <a:r>
              <a:rPr sz="3200" spc="-35" dirty="0">
                <a:solidFill>
                  <a:srgbClr val="F4F1EC"/>
                </a:solidFill>
                <a:latin typeface="Futura BK BT"/>
                <a:cs typeface="Lucida Sans Unicode"/>
              </a:rPr>
              <a:t>that  </a:t>
            </a:r>
            <a:r>
              <a:rPr sz="3200" dirty="0">
                <a:solidFill>
                  <a:srgbClr val="F4F1EC"/>
                </a:solidFill>
                <a:latin typeface="Futura BK BT"/>
                <a:cs typeface="Lucida Sans Unicode"/>
              </a:rPr>
              <a:t>they </a:t>
            </a:r>
            <a:r>
              <a:rPr sz="3200" spc="-75" dirty="0">
                <a:solidFill>
                  <a:srgbClr val="F4F1EC"/>
                </a:solidFill>
                <a:latin typeface="Futura BK BT"/>
                <a:cs typeface="Lucida Sans Unicode"/>
              </a:rPr>
              <a:t>must </a:t>
            </a:r>
            <a:r>
              <a:rPr sz="3200" spc="-60" dirty="0">
                <a:solidFill>
                  <a:srgbClr val="F4F1EC"/>
                </a:solidFill>
                <a:latin typeface="Futura BK BT"/>
                <a:cs typeface="Lucida Sans Unicode"/>
              </a:rPr>
              <a:t>continue</a:t>
            </a:r>
            <a:r>
              <a:rPr sz="3200" spc="-470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20" dirty="0">
                <a:solidFill>
                  <a:srgbClr val="F4F1EC"/>
                </a:solidFill>
                <a:latin typeface="Futura BK BT"/>
                <a:cs typeface="Lucida Sans Unicode"/>
              </a:rPr>
              <a:t>to  </a:t>
            </a:r>
            <a:r>
              <a:rPr sz="3200" spc="-5" dirty="0">
                <a:solidFill>
                  <a:srgbClr val="F4F1EC"/>
                </a:solidFill>
                <a:latin typeface="Futura BK BT"/>
                <a:cs typeface="Lucida Sans Unicode"/>
              </a:rPr>
              <a:t>conduct</a:t>
            </a:r>
            <a:r>
              <a:rPr sz="3200" spc="-195" dirty="0">
                <a:solidFill>
                  <a:srgbClr val="F4F1EC"/>
                </a:solidFill>
                <a:latin typeface="Futura BK BT"/>
                <a:cs typeface="Lucida Sans Unicode"/>
              </a:rPr>
              <a:t> </a:t>
            </a:r>
            <a:r>
              <a:rPr sz="3200" spc="-85" dirty="0">
                <a:solidFill>
                  <a:srgbClr val="F4F1EC"/>
                </a:solidFill>
                <a:latin typeface="Futura BK BT"/>
                <a:cs typeface="Lucida Sans Unicode"/>
              </a:rPr>
              <a:t>independent,  </a:t>
            </a:r>
            <a:r>
              <a:rPr sz="3200" spc="-125" dirty="0">
                <a:solidFill>
                  <a:srgbClr val="F4F1EC"/>
                </a:solidFill>
                <a:latin typeface="Futura BK BT"/>
                <a:cs typeface="Lucida Sans Unicode"/>
              </a:rPr>
              <a:t>thorough </a:t>
            </a:r>
            <a:r>
              <a:rPr sz="3200" spc="-40" dirty="0">
                <a:solidFill>
                  <a:srgbClr val="F4F1EC"/>
                </a:solidFill>
                <a:latin typeface="Futura BK BT"/>
                <a:cs typeface="Lucida Sans Unicode"/>
              </a:rPr>
              <a:t>research </a:t>
            </a:r>
            <a:r>
              <a:rPr sz="3200" spc="-120" dirty="0">
                <a:solidFill>
                  <a:srgbClr val="F4F1EC"/>
                </a:solidFill>
                <a:latin typeface="Futura BK BT"/>
                <a:cs typeface="Lucida Sans Unicode"/>
              </a:rPr>
              <a:t>on  </a:t>
            </a:r>
            <a:r>
              <a:rPr sz="3200" spc="5" dirty="0">
                <a:solidFill>
                  <a:srgbClr val="F4F1EC"/>
                </a:solidFill>
                <a:latin typeface="Futura BK BT"/>
                <a:cs typeface="Lucida Sans Unicode"/>
              </a:rPr>
              <a:t>every </a:t>
            </a:r>
            <a:r>
              <a:rPr sz="3200" spc="-55" dirty="0">
                <a:solidFill>
                  <a:srgbClr val="F4F1EC"/>
                </a:solidFill>
                <a:latin typeface="Futura BK BT"/>
                <a:cs typeface="Lucida Sans Unicode"/>
              </a:rPr>
              <a:t>investment  </a:t>
            </a:r>
            <a:r>
              <a:rPr sz="3200" spc="-90" dirty="0">
                <a:solidFill>
                  <a:srgbClr val="F4F1EC"/>
                </a:solidFill>
                <a:latin typeface="Futura BK BT"/>
                <a:cs typeface="Lucida Sans Unicode"/>
              </a:rPr>
              <a:t>opportunity.</a:t>
            </a:r>
            <a:endParaRPr sz="3200" dirty="0">
              <a:latin typeface="Futura BK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703233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040FB7-00BF-474F-A085-0760FFD187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64D79E-CDF3-477A-8D83-95A7856B26CE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44bfbb6e-2356-4571-976a-09ee38a15a59"/>
    <ds:schemaRef ds:uri="36146e18-fed4-4af9-8601-76cc0cb4a6aa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D2FE84F-2343-4C54-A705-3600F3818A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181</Words>
  <Application>Microsoft Office PowerPoint</Application>
  <PresentationFormat>Custom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Futura BK BT</vt:lpstr>
      <vt:lpstr>Futura Md BT</vt:lpstr>
      <vt:lpstr>Gill Sans MT</vt:lpstr>
      <vt:lpstr>Office Theme</vt:lpstr>
      <vt:lpstr>A Smart  Investor</vt:lpstr>
      <vt:lpstr>A Smart  Investor</vt:lpstr>
      <vt:lpstr>A Smart  Investor</vt:lpstr>
      <vt:lpstr>A Smart  Investor</vt:lpstr>
      <vt:lpstr>A Smart  Investor</vt:lpstr>
      <vt:lpstr>A Smart  Investor</vt:lpstr>
      <vt:lpstr>A Smart  Investor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 &amp; DF</dc:title>
  <dc:creator>Angel Cabo - IOSCO</dc:creator>
  <cp:keywords>DAFnR8JF03c,BAFhYZyjfF4</cp:keywords>
  <cp:lastModifiedBy>Ángel Cabo Ortega</cp:lastModifiedBy>
  <cp:revision>6</cp:revision>
  <dcterms:created xsi:type="dcterms:W3CDTF">2023-06-30T10:54:57Z</dcterms:created>
  <dcterms:modified xsi:type="dcterms:W3CDTF">2023-07-12T10:11:33Z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  <property fmtid="{D5CDD505-2E9C-101B-9397-08002B2CF9AE}" pid="6" name="MediaServiceImageTags">
    <vt:lpwstr/>
  </property>
</Properties>
</file>